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63" r:id="rId3"/>
    <p:sldId id="257" r:id="rId4"/>
    <p:sldId id="264" r:id="rId5"/>
    <p:sldId id="259" r:id="rId6"/>
    <p:sldId id="260" r:id="rId7"/>
    <p:sldId id="261" r:id="rId8"/>
    <p:sldId id="266" r:id="rId9"/>
    <p:sldId id="262" r:id="rId10"/>
    <p:sldId id="265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8/7/2021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85F5F-7DB6-43EC-B36B-FF734AD4F3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effectLst/>
                <a:ea typeface="Times New Roman" panose="02020603050405020304" pitchFamily="18" charset="0"/>
              </a:rPr>
              <a:t>Presentation of the equipment and tools for Renewable energy resources in the STE(A)M classroom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7FFE8A-0C0C-4C70-9F7F-527D4B7308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>
                <a:effectLst/>
                <a:ea typeface="Times New Roman" panose="02020603050405020304" pitchFamily="18" charset="0"/>
              </a:rPr>
              <a:t>&amp;</a:t>
            </a:r>
          </a:p>
          <a:p>
            <a:r>
              <a:rPr lang="en-US" sz="3200" b="1" dirty="0">
                <a:effectLst/>
                <a:ea typeface="Times New Roman" panose="02020603050405020304" pitchFamily="18" charset="0"/>
              </a:rPr>
              <a:t>How to introduce STE(A)M topic Renewable energy resources in the STE(A)M classroom?</a:t>
            </a:r>
            <a:endParaRPr lang="en-GB" sz="3200" b="1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7B27EAD-6AEC-4AFC-939E-716206B1CC8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33" y="389616"/>
            <a:ext cx="1732915" cy="492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37DADC-299E-4874-94F0-C3F167497C5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1" t="17468" r="28525" b="25961"/>
          <a:stretch/>
        </p:blipFill>
        <p:spPr bwMode="auto">
          <a:xfrm>
            <a:off x="5760720" y="485688"/>
            <a:ext cx="665480" cy="954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Slika 2">
            <a:extLst>
              <a:ext uri="{FF2B5EF4-FFF2-40B4-BE49-F238E27FC236}">
                <a16:creationId xmlns:a16="http://schemas.microsoft.com/office/drawing/2014/main" id="{21616580-CF67-4680-8BD6-7C0E16B40A5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9177" y="485688"/>
            <a:ext cx="1425575" cy="640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1893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0A14A-8F4E-4B89-919B-1CA73CED7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309" y="184727"/>
            <a:ext cx="9875520" cy="1356360"/>
          </a:xfrm>
        </p:spPr>
        <p:txBody>
          <a:bodyPr>
            <a:normAutofit/>
          </a:bodyPr>
          <a:lstStyle/>
          <a:p>
            <a:r>
              <a:rPr lang="en-GB" sz="3600" dirty="0"/>
              <a:t>1. Model of PV solar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566B5-A874-4F06-A4D7-94D5B508B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58" y="1409700"/>
            <a:ext cx="8109187" cy="4038600"/>
          </a:xfrm>
        </p:spPr>
        <p:txBody>
          <a:bodyPr/>
          <a:lstStyle/>
          <a:p>
            <a:pPr marL="502920" indent="-457200">
              <a:buAutoNum type="arabicPeriod"/>
            </a:pPr>
            <a:r>
              <a:rPr lang="en-GB" dirty="0"/>
              <a:t>Movable metal construction base, with 4 wheels covered with perforated metal sheet, painted, 1.25 m length x 0.5 m width x 0.55 m height</a:t>
            </a:r>
          </a:p>
          <a:p>
            <a:pPr marL="502920" indent="-457200">
              <a:buAutoNum type="arabicPeriod"/>
            </a:pPr>
            <a:r>
              <a:rPr lang="en-GB" dirty="0"/>
              <a:t>Polycrystalline PV solar panel, power at least 100 W, 12 V, with build-in rotation mechanism</a:t>
            </a:r>
          </a:p>
          <a:p>
            <a:pPr marL="502920" indent="-457200">
              <a:buAutoNum type="arabicPeriod"/>
            </a:pPr>
            <a:r>
              <a:rPr lang="en-GB" dirty="0"/>
              <a:t>Voltmeter for direct current, with measuring range up to 20V, placed in plastic box and quick switching couplings (on and off)</a:t>
            </a:r>
          </a:p>
          <a:p>
            <a:pPr marL="502920" indent="-457200">
              <a:buAutoNum type="arabicPeriod"/>
            </a:pPr>
            <a:r>
              <a:rPr lang="en-GB" dirty="0"/>
              <a:t>Small plastic house with no sharp edges, 6 x 5 x 4 cm. Open windows, integrated 12V LED lighting</a:t>
            </a:r>
          </a:p>
          <a:p>
            <a:pPr marL="502920" indent="-457200">
              <a:buAutoNum type="arabicPeriod"/>
            </a:pPr>
            <a:r>
              <a:rPr lang="en-GB" dirty="0"/>
              <a:t>Connection set.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C329E19-4E11-49FD-A4A3-7BDFD00D1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406" y="317401"/>
            <a:ext cx="2912797" cy="21845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C520E48-01AA-4B4E-A17C-AABC50F66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406" y="2833122"/>
            <a:ext cx="2183389" cy="17541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E07FA5-E1B6-46D9-B811-87D121C47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5406" y="4697864"/>
            <a:ext cx="2183389" cy="1764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2F7CA3-9ED2-4601-9DEE-C8777F7E4F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063" y="4697863"/>
            <a:ext cx="1839159" cy="176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6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B0508-4160-4E6D-95E3-4D4C37EA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6AFA9-CEC2-48A7-B338-81A6A7416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0351" y="1965960"/>
            <a:ext cx="9872871" cy="40386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030" name="Picture 6" descr="Watering using Solar Power | easy school project for competition ( Working  Model) - YouTube">
            <a:extLst>
              <a:ext uri="{FF2B5EF4-FFF2-40B4-BE49-F238E27FC236}">
                <a16:creationId xmlns:a16="http://schemas.microsoft.com/office/drawing/2014/main" id="{11DE451E-541A-4830-9434-719C0518A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0" y="3417261"/>
            <a:ext cx="5702291" cy="320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SE Launches Solar Energy Initiative for Schools in Shimla">
            <a:extLst>
              <a:ext uri="{FF2B5EF4-FFF2-40B4-BE49-F238E27FC236}">
                <a16:creationId xmlns:a16="http://schemas.microsoft.com/office/drawing/2014/main" id="{3121EE27-5FE7-4463-BF59-5660CE4AB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20" y="237027"/>
            <a:ext cx="5569627" cy="313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Rooftop Solar PV System | Solar pv systems, Solar panels, Solar">
            <a:extLst>
              <a:ext uri="{FF2B5EF4-FFF2-40B4-BE49-F238E27FC236}">
                <a16:creationId xmlns:a16="http://schemas.microsoft.com/office/drawing/2014/main" id="{E42C50CB-BE48-4E76-9E49-762564FD5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653" y="217689"/>
            <a:ext cx="5569627" cy="3171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Researchers find benefits of solar photovoltaics outweigh costs | MIT News  | Massachusetts Institute of Technology">
            <a:extLst>
              <a:ext uri="{FF2B5EF4-FFF2-40B4-BE49-F238E27FC236}">
                <a16:creationId xmlns:a16="http://schemas.microsoft.com/office/drawing/2014/main" id="{1A2A82C9-B8DC-4BF4-8D16-25F456E4A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071" y="3417261"/>
            <a:ext cx="4790209" cy="319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60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E54AD-4AA4-45DC-883F-4D1EE18A2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28" y="286327"/>
            <a:ext cx="9875520" cy="1099128"/>
          </a:xfrm>
        </p:spPr>
        <p:txBody>
          <a:bodyPr>
            <a:normAutofit/>
          </a:bodyPr>
          <a:lstStyle/>
          <a:p>
            <a:r>
              <a:rPr lang="en-GB" sz="3600" dirty="0"/>
              <a:t>2. Hydropower plant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4AE50-F5DD-466F-BEB9-F1081A9FF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77" y="1409700"/>
            <a:ext cx="7665841" cy="4038600"/>
          </a:xfrm>
        </p:spPr>
        <p:txBody>
          <a:bodyPr/>
          <a:lstStyle/>
          <a:p>
            <a:pPr marL="502920" indent="-457200">
              <a:buAutoNum type="arabicPeriod"/>
            </a:pPr>
            <a:r>
              <a:rPr lang="en-GB" dirty="0"/>
              <a:t>Movable metal construction base, with 4 wheels covered with perforated metal sheet, painted, 1.25 m length x 0.5 m width x 0.55 m height</a:t>
            </a:r>
          </a:p>
          <a:p>
            <a:pPr marL="502920" indent="-457200">
              <a:buAutoNum type="arabicPeriod"/>
            </a:pPr>
            <a:r>
              <a:rPr lang="en-GB" dirty="0"/>
              <a:t>Mini water turbine with connections</a:t>
            </a:r>
          </a:p>
          <a:p>
            <a:pPr marL="502920" indent="-457200">
              <a:buAutoNum type="arabicPeriod"/>
            </a:pPr>
            <a:r>
              <a:rPr lang="en-GB" dirty="0"/>
              <a:t>Water tank with capacity of 10 litters</a:t>
            </a:r>
          </a:p>
          <a:p>
            <a:pPr marL="502920" indent="-457200">
              <a:buAutoNum type="arabicPeriod"/>
            </a:pPr>
            <a:r>
              <a:rPr lang="en-GB" dirty="0"/>
              <a:t>Small plastic house with no sharp edges, 6 x 5 x 4 cm. Open windows, integrated 12V LED lighting</a:t>
            </a:r>
          </a:p>
          <a:p>
            <a:pPr marL="502920" indent="-457200">
              <a:buAutoNum type="arabicPeriod"/>
            </a:pPr>
            <a:r>
              <a:rPr lang="en-GB" dirty="0"/>
              <a:t>Connection set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169CF642-282B-483D-B858-3DE0E6D6C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2204" y="452582"/>
            <a:ext cx="3398981" cy="2549236"/>
          </a:xfrm>
          <a:prstGeom prst="rect">
            <a:avLst/>
          </a:prstGeom>
        </p:spPr>
      </p:pic>
      <p:pic>
        <p:nvPicPr>
          <p:cNvPr id="5" name="Picture 2" descr="Working Model of Hydro Electric Power Plant | By Dawood UET Students |  Science Project - YouTube">
            <a:extLst>
              <a:ext uri="{FF2B5EF4-FFF2-40B4-BE49-F238E27FC236}">
                <a16:creationId xmlns:a16="http://schemas.microsoft.com/office/drawing/2014/main" id="{043561FB-07DF-475F-A44A-5D11C03048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255" y="3984528"/>
            <a:ext cx="4599368" cy="2587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81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E8204-78BA-4A05-B98C-5841FE61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9131D-2037-4314-998B-3C6FE5ADE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6" name="Picture 4" descr="EduPic Science Drawings Main">
            <a:extLst>
              <a:ext uri="{FF2B5EF4-FFF2-40B4-BE49-F238E27FC236}">
                <a16:creationId xmlns:a16="http://schemas.microsoft.com/office/drawing/2014/main" id="{6C12974A-D6F7-4DFE-BCA6-E0DFEF7B5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08" y="259442"/>
            <a:ext cx="357187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Government Funding Used to Create a Business Resource For Association  Members – Case Study - Bramm Research Blog">
            <a:extLst>
              <a:ext uri="{FF2B5EF4-FFF2-40B4-BE49-F238E27FC236}">
                <a16:creationId xmlns:a16="http://schemas.microsoft.com/office/drawing/2014/main" id="{A466C005-971A-4525-9AD3-3B8D76F7B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663" y="261751"/>
            <a:ext cx="3304897" cy="288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Green,clip - Hydro Dam Clipart, HD Png Download - kindpng">
            <a:extLst>
              <a:ext uri="{FF2B5EF4-FFF2-40B4-BE49-F238E27FC236}">
                <a16:creationId xmlns:a16="http://schemas.microsoft.com/office/drawing/2014/main" id="{FDA23BB2-1881-45BC-9169-F18F6EFC7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08" y="3862617"/>
            <a:ext cx="408622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560B2DE4-0BCC-43A1-8E31-D39B1F516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9435" y="2675802"/>
            <a:ext cx="5966598" cy="391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91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y installing a residential wind turbine you can generate electricity and  income. - The Self Build Guide">
            <a:extLst>
              <a:ext uri="{FF2B5EF4-FFF2-40B4-BE49-F238E27FC236}">
                <a16:creationId xmlns:a16="http://schemas.microsoft.com/office/drawing/2014/main" id="{52D82928-9C00-491A-B882-805CFB6CC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909" y="3732646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D5DF35-8598-44B5-816B-F2E92DEC4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909" y="267854"/>
            <a:ext cx="9875520" cy="1080655"/>
          </a:xfrm>
        </p:spPr>
        <p:txBody>
          <a:bodyPr>
            <a:normAutofit/>
          </a:bodyPr>
          <a:lstStyle/>
          <a:p>
            <a:r>
              <a:rPr lang="en-GB" sz="3600" dirty="0"/>
              <a:t>3. Wind-power plant model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E31684-2031-4A6A-89DB-E2AD343F82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73" y="1348508"/>
            <a:ext cx="7000899" cy="4655127"/>
          </a:xfrm>
        </p:spPr>
        <p:txBody>
          <a:bodyPr>
            <a:noAutofit/>
          </a:bodyPr>
          <a:lstStyle/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Movable metal construction base, with 4 wheels covered with perforated metal sheet, painted, 1.25 m length x 0.5 m width x 0.55 m height</a:t>
            </a:r>
          </a:p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Fan of 12V</a:t>
            </a:r>
          </a:p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Indoor battery of 12V and 9 Ah</a:t>
            </a:r>
          </a:p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Wind turbine</a:t>
            </a:r>
          </a:p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Small plastic house with no sharp edges, 6 x 5 x 4 cm. Open windows, integrated 12V LED lighting</a:t>
            </a:r>
          </a:p>
          <a:p>
            <a:pPr marL="502920" indent="-457200">
              <a:spcBef>
                <a:spcPts val="600"/>
              </a:spcBef>
              <a:buAutoNum type="arabicPeriod"/>
            </a:pPr>
            <a:r>
              <a:rPr lang="en-GB" dirty="0"/>
              <a:t>Connection set</a:t>
            </a:r>
          </a:p>
          <a:p>
            <a:pPr marL="45720" indent="0">
              <a:spcBef>
                <a:spcPts val="600"/>
              </a:spcBef>
              <a:buNone/>
            </a:pPr>
            <a:r>
              <a:rPr lang="en-GB" dirty="0"/>
              <a:t> 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25B8ED44-995E-44FB-9406-FFEEFCFAF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173" y="193965"/>
            <a:ext cx="4509655" cy="3382241"/>
          </a:xfrm>
          <a:prstGeom prst="rect">
            <a:avLst/>
          </a:prstGeom>
        </p:spPr>
      </p:pic>
      <p:pic>
        <p:nvPicPr>
          <p:cNvPr id="7" name="Picture 2" descr="How to make working model of a wind turbine from cardboard | school project  - YouTube">
            <a:extLst>
              <a:ext uri="{FF2B5EF4-FFF2-40B4-BE49-F238E27FC236}">
                <a16:creationId xmlns:a16="http://schemas.microsoft.com/office/drawing/2014/main" id="{C6640D17-B5CE-43C9-9295-20295BF0E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396" y="3833090"/>
            <a:ext cx="4901432" cy="275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991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A Guide to Domestic Wind Turbines - TheGreenAge">
            <a:extLst>
              <a:ext uri="{FF2B5EF4-FFF2-40B4-BE49-F238E27FC236}">
                <a16:creationId xmlns:a16="http://schemas.microsoft.com/office/drawing/2014/main" id="{34D98084-41F6-49D9-9106-A2D1EACD5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01" y="3721390"/>
            <a:ext cx="4248425" cy="2937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5A711C-BCFD-4271-ADC0-4D7DE1E0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100" name="Picture 4" descr="Windmill. . .let the wind give me free power! | Wind turbine, Turbine,  Windmill energy">
            <a:extLst>
              <a:ext uri="{FF2B5EF4-FFF2-40B4-BE49-F238E27FC236}">
                <a16:creationId xmlns:a16="http://schemas.microsoft.com/office/drawing/2014/main" id="{E74D0E9D-3B7B-4EBF-8AAE-30CF51540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87" y="199159"/>
            <a:ext cx="2768564" cy="387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F1C30-1883-4867-BD54-080A94B23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Johnson revives onshore wind farms after 4-year ban | Financial Times">
            <a:extLst>
              <a:ext uri="{FF2B5EF4-FFF2-40B4-BE49-F238E27FC236}">
                <a16:creationId xmlns:a16="http://schemas.microsoft.com/office/drawing/2014/main" id="{96A38909-3EEE-485D-A1E8-FCE3C3636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251" y="213014"/>
            <a:ext cx="5938982" cy="3340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idential Wind power systems - PluginIndia">
            <a:extLst>
              <a:ext uri="{FF2B5EF4-FFF2-40B4-BE49-F238E27FC236}">
                <a16:creationId xmlns:a16="http://schemas.microsoft.com/office/drawing/2014/main" id="{0E1D0DEC-EAED-449D-BCB9-ED58AE588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01" y="199159"/>
            <a:ext cx="2987386" cy="398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ree Wind Turbine Vectors, 1,000+ Images in AI, EPS format">
            <a:extLst>
              <a:ext uri="{FF2B5EF4-FFF2-40B4-BE49-F238E27FC236}">
                <a16:creationId xmlns:a16="http://schemas.microsoft.com/office/drawing/2014/main" id="{BACAE2A5-2422-4C11-9619-CFCDE83B3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3718673"/>
            <a:ext cx="7299301" cy="291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82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FD9B1-8EEA-4DFE-9C71-1B44269BC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67FF2-610B-4F5F-B8EC-DF94EACEB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Top 5 Ways to Save Energy | REenergizeCO | Denver CO">
            <a:extLst>
              <a:ext uri="{FF2B5EF4-FFF2-40B4-BE49-F238E27FC236}">
                <a16:creationId xmlns:a16="http://schemas.microsoft.com/office/drawing/2014/main" id="{95B2F422-EA70-45E7-AA17-1F3D8593F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58251"/>
            <a:ext cx="10174288" cy="634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24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B877-9503-427A-8F52-054040E9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82" y="212437"/>
            <a:ext cx="9875520" cy="1356360"/>
          </a:xfrm>
        </p:spPr>
        <p:txBody>
          <a:bodyPr>
            <a:normAutofit/>
          </a:bodyPr>
          <a:lstStyle/>
          <a:p>
            <a:r>
              <a:rPr lang="en-GB" sz="3600" dirty="0"/>
              <a:t>4. Model of solar thermal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F6885-4D1B-43A6-864C-6E586730C2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782" y="1251526"/>
            <a:ext cx="9872871" cy="4038600"/>
          </a:xfrm>
        </p:spPr>
        <p:txBody>
          <a:bodyPr/>
          <a:lstStyle/>
          <a:p>
            <a:pPr marL="502920" indent="-457200">
              <a:buAutoNum type="arabicPeriod"/>
            </a:pPr>
            <a:r>
              <a:rPr lang="en-GB" dirty="0"/>
              <a:t>Movable metal construction base, with 4 wheels covered with perforated metal sheet, painted, 1.25 m length x 0.5 m width x 0.55 m height</a:t>
            </a:r>
          </a:p>
          <a:p>
            <a:pPr marL="502920" indent="-457200">
              <a:buAutoNum type="arabicPeriod"/>
            </a:pPr>
            <a:r>
              <a:rPr lang="en-GB" dirty="0"/>
              <a:t>Thermal solar collector 0.5 x 1 m</a:t>
            </a:r>
          </a:p>
          <a:p>
            <a:pPr marL="502920" indent="-457200">
              <a:buAutoNum type="arabicPeriod"/>
            </a:pPr>
            <a:r>
              <a:rPr lang="en-GB" dirty="0"/>
              <a:t>Thermometer with LCD display and 2 temperatures to measure (10 x 10 cm)</a:t>
            </a:r>
          </a:p>
          <a:p>
            <a:pPr marL="502920" indent="-457200">
              <a:buAutoNum type="arabicPeriod"/>
            </a:pPr>
            <a:r>
              <a:rPr lang="en-GB" dirty="0"/>
              <a:t> Water tank of 30 litters</a:t>
            </a:r>
          </a:p>
          <a:p>
            <a:pPr marL="502920" indent="-457200">
              <a:buAutoNum type="arabicPeriod"/>
            </a:pPr>
            <a:r>
              <a:rPr lang="en-GB" dirty="0"/>
              <a:t>Connection set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12701F-95EC-4B93-9B3B-4AC8DB584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860" y="3429000"/>
            <a:ext cx="2351810" cy="3135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733677-8701-417B-B004-67A68AB6D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137" y="3429000"/>
            <a:ext cx="2351810" cy="31357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89D9E6-C968-4077-9279-6D49020E3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545" y="3054238"/>
            <a:ext cx="3497673" cy="356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32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Thermal Solar Panels - Micronova Srl : Micronova Srl">
            <a:extLst>
              <a:ext uri="{FF2B5EF4-FFF2-40B4-BE49-F238E27FC236}">
                <a16:creationId xmlns:a16="http://schemas.microsoft.com/office/drawing/2014/main" id="{2CA5F393-93BB-436D-B64F-7CA48DABE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84" y="4837172"/>
            <a:ext cx="4293207" cy="17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FD7AAE-48E8-4AB2-AE4C-EE061496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019CB-2438-4487-B018-D2844324FB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 descr="Solar Water Heaters: How Do They Work? Should You Get One?">
            <a:extLst>
              <a:ext uri="{FF2B5EF4-FFF2-40B4-BE49-F238E27FC236}">
                <a16:creationId xmlns:a16="http://schemas.microsoft.com/office/drawing/2014/main" id="{2F34E77C-7AFE-4132-8457-BAF342698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45" y="260928"/>
            <a:ext cx="4221019" cy="281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olar Heating Panels at Rs 60000/piece(s) | Solar Panels | ID: 11618803048">
            <a:extLst>
              <a:ext uri="{FF2B5EF4-FFF2-40B4-BE49-F238E27FC236}">
                <a16:creationId xmlns:a16="http://schemas.microsoft.com/office/drawing/2014/main" id="{B6287937-4365-4ACD-BDBE-D1E7704F1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448" y="3659104"/>
            <a:ext cx="4421781" cy="295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Why aren&amp;#39;t solar water heaters more popular in the U.S.? | Ensia">
            <a:extLst>
              <a:ext uri="{FF2B5EF4-FFF2-40B4-BE49-F238E27FC236}">
                <a16:creationId xmlns:a16="http://schemas.microsoft.com/office/drawing/2014/main" id="{E3354964-53BA-45F1-A023-63CD61D849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023" y="253037"/>
            <a:ext cx="4688703" cy="233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5586C1-E194-4E7B-991E-57752A6C1F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055" y="237500"/>
            <a:ext cx="3337077" cy="2837441"/>
          </a:xfrm>
          <a:prstGeom prst="rect">
            <a:avLst/>
          </a:prstGeom>
        </p:spPr>
      </p:pic>
      <p:pic>
        <p:nvPicPr>
          <p:cNvPr id="4108" name="Picture 12" descr="Solar Water Heating: Pros, Cons, &amp;amp; Costs">
            <a:extLst>
              <a:ext uri="{FF2B5EF4-FFF2-40B4-BE49-F238E27FC236}">
                <a16:creationId xmlns:a16="http://schemas.microsoft.com/office/drawing/2014/main" id="{57166FA2-D815-4495-9641-899B90861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07" y="2603645"/>
            <a:ext cx="4221019" cy="127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olar Water Heating | Hot Water from Solar Panels">
            <a:extLst>
              <a:ext uri="{FF2B5EF4-FFF2-40B4-BE49-F238E27FC236}">
                <a16:creationId xmlns:a16="http://schemas.microsoft.com/office/drawing/2014/main" id="{AE3838C7-E6AE-49B8-B01D-EDEF4AF7FB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7055" y="2928313"/>
            <a:ext cx="3648075" cy="367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947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0A14F-2B63-4D0A-BEC0-1EB5860AA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1B74D-2E73-46CD-9FEA-87AAF554D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146" name="Picture 2" descr="Solar Water Heating - Exact Solar">
            <a:extLst>
              <a:ext uri="{FF2B5EF4-FFF2-40B4-BE49-F238E27FC236}">
                <a16:creationId xmlns:a16="http://schemas.microsoft.com/office/drawing/2014/main" id="{2D56428B-3974-4DAE-86B9-82A8BFCF1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903" y="609600"/>
            <a:ext cx="5706630" cy="5743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29624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94</TotalTime>
  <Words>343</Words>
  <Application>Microsoft Office PowerPoint</Application>
  <PresentationFormat>Widescreen</PresentationFormat>
  <Paragraphs>29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Corbel</vt:lpstr>
      <vt:lpstr>Basis</vt:lpstr>
      <vt:lpstr>Presentation of the equipment and tools for Renewable energy resources in the STE(A)M classroom</vt:lpstr>
      <vt:lpstr>1. Model of PV solar system</vt:lpstr>
      <vt:lpstr>PowerPoint Presentation</vt:lpstr>
      <vt:lpstr>2. Hydropower plant model</vt:lpstr>
      <vt:lpstr>PowerPoint Presentation</vt:lpstr>
      <vt:lpstr>3. Wind-power plant model</vt:lpstr>
      <vt:lpstr>PowerPoint Presentation</vt:lpstr>
      <vt:lpstr>PowerPoint Presentation</vt:lpstr>
      <vt:lpstr>4. Model of solar thermal system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the equipment and tools for Renewable energy resources in the STE(A)M classroom</dc:title>
  <dc:creator>dell</dc:creator>
  <cp:lastModifiedBy>dell</cp:lastModifiedBy>
  <cp:revision>3</cp:revision>
  <dcterms:created xsi:type="dcterms:W3CDTF">2021-08-03T09:44:41Z</dcterms:created>
  <dcterms:modified xsi:type="dcterms:W3CDTF">2021-08-07T06:19:25Z</dcterms:modified>
</cp:coreProperties>
</file>