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75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1" r:id="rId11"/>
    <p:sldId id="267" r:id="rId12"/>
    <p:sldId id="268" r:id="rId13"/>
    <p:sldId id="269" r:id="rId14"/>
    <p:sldId id="270" r:id="rId15"/>
    <p:sldId id="262" r:id="rId16"/>
    <p:sldId id="272" r:id="rId17"/>
    <p:sldId id="273" r:id="rId18"/>
    <p:sldId id="274" r:id="rId19"/>
    <p:sldId id="271" r:id="rId20"/>
  </p:sldIdLst>
  <p:sldSz cx="9144000" cy="5143500" type="screen16x9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0" autoAdjust="0"/>
    <p:restoredTop sz="83991" autoAdjust="0"/>
  </p:normalViewPr>
  <p:slideViewPr>
    <p:cSldViewPr snapToGrid="0">
      <p:cViewPr>
        <p:scale>
          <a:sx n="80" d="100"/>
          <a:sy n="80" d="100"/>
        </p:scale>
        <p:origin x="-1856" y="-6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1885950"/>
            <a:ext cx="6686549" cy="1697086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3583035"/>
            <a:ext cx="6686549" cy="84471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CF0E-2D3E-4721-B052-9F8762239C61}" type="datetimeFigureOut">
              <a:rPr lang="tr-TR" smtClean="0"/>
              <a:pPr/>
              <a:t>9.07.21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Freeform 6"/>
          <p:cNvSpPr/>
          <p:nvPr/>
        </p:nvSpPr>
        <p:spPr bwMode="auto">
          <a:xfrm>
            <a:off x="0" y="3242858"/>
            <a:ext cx="1308489" cy="583942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397155"/>
            <a:ext cx="584825" cy="273844"/>
          </a:xfrm>
        </p:spPr>
        <p:txBody>
          <a:bodyPr/>
          <a:lstStyle/>
          <a:p>
            <a:fld id="{BC456D4A-20E8-43AC-BCAA-23D73E8584F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7494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1600200"/>
            <a:ext cx="6686550" cy="2833217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CF0E-2D3E-4721-B052-9F8762239C61}" type="datetimeFigureOut">
              <a:rPr lang="tr-TR" smtClean="0"/>
              <a:pPr/>
              <a:t>9.07.21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56D4A-20E8-43AC-BCAA-23D73E8584F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5850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544063"/>
            <a:ext cx="6686549" cy="11016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2647597"/>
            <a:ext cx="6686549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CF0E-2D3E-4721-B052-9F8762239C61}" type="datetimeFigureOut">
              <a:rPr lang="tr-TR" smtClean="0"/>
              <a:pPr/>
              <a:t>9.07.21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BC456D4A-20E8-43AC-BCAA-23D73E8584F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6420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1600200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1594666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CF0E-2D3E-4721-B052-9F8762239C61}" type="datetimeFigureOut">
              <a:rPr lang="tr-TR" smtClean="0"/>
              <a:pPr/>
              <a:t>9.07.21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fld id="{BC456D4A-20E8-43AC-BCAA-23D73E8584F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0239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479527"/>
            <a:ext cx="299454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1911725"/>
            <a:ext cx="3257170" cy="2515545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477106"/>
            <a:ext cx="299925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1909304"/>
            <a:ext cx="3254006" cy="2515545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CF0E-2D3E-4721-B052-9F8762239C61}" type="datetimeFigureOut">
              <a:rPr lang="tr-TR" smtClean="0"/>
              <a:pPr/>
              <a:t>9.07.21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fld id="{BC456D4A-20E8-43AC-BCAA-23D73E8584F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7935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CF0E-2D3E-4721-B052-9F8762239C61}" type="datetimeFigureOut">
              <a:rPr lang="tr-TR" smtClean="0"/>
              <a:pPr/>
              <a:t>9.07.21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56D4A-20E8-43AC-BCAA-23D73E8584F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17344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CF0E-2D3E-4721-B052-9F8762239C61}" type="datetimeFigureOut">
              <a:rPr lang="tr-TR" smtClean="0"/>
              <a:pPr/>
              <a:t>9.07.21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56D4A-20E8-43AC-BCAA-23D73E8584F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0851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34566"/>
            <a:ext cx="2628899" cy="732234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334567"/>
            <a:ext cx="3886200" cy="4061222"/>
          </a:xfrm>
        </p:spPr>
        <p:txBody>
          <a:bodyPr anchor="ctr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198960"/>
            <a:ext cx="2628899" cy="319682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CF0E-2D3E-4721-B052-9F8762239C61}" type="datetimeFigureOut">
              <a:rPr lang="tr-TR" smtClean="0"/>
              <a:pPr/>
              <a:t>9.07.21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56D4A-20E8-43AC-BCAA-23D73E8584F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467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600450"/>
            <a:ext cx="668655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476224"/>
            <a:ext cx="6686550" cy="2891228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4025504"/>
            <a:ext cx="6686550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CF0E-2D3E-4721-B052-9F8762239C61}" type="datetimeFigureOut">
              <a:rPr lang="tr-TR" smtClean="0"/>
              <a:pPr/>
              <a:t>9.07.21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BC456D4A-20E8-43AC-BCAA-23D73E8584F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7490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57200"/>
            <a:ext cx="6686549" cy="233778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CF0E-2D3E-4721-B052-9F8762239C61}" type="datetimeFigureOut">
              <a:rPr lang="tr-TR" smtClean="0"/>
              <a:pPr/>
              <a:t>9.07.21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BC456D4A-20E8-43AC-BCAA-23D73E8584F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4057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2628900"/>
            <a:ext cx="5652416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CF0E-2D3E-4721-B052-9F8762239C61}" type="datetimeFigureOut">
              <a:rPr lang="tr-TR" smtClean="0"/>
              <a:pPr/>
              <a:t>9.07.21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BC456D4A-20E8-43AC-BCAA-23D73E8584F7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68578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828800"/>
            <a:ext cx="6686550" cy="2043634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CF0E-2D3E-4721-B052-9F8762239C61}" type="datetimeFigureOut">
              <a:rPr lang="tr-TR" smtClean="0"/>
              <a:pPr/>
              <a:t>9.07.21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BC456D4A-20E8-43AC-BCAA-23D73E8584F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3426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CF0E-2D3E-4721-B052-9F8762239C61}" type="datetimeFigureOut">
              <a:rPr lang="tr-TR" smtClean="0"/>
              <a:pPr/>
              <a:t>9.07.21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BC456D4A-20E8-43AC-BCAA-23D73E8584F7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7" name="TextBox 16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1942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70555"/>
            <a:ext cx="6686549" cy="2160015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CF0E-2D3E-4721-B052-9F8762239C61}" type="datetimeFigureOut">
              <a:rPr lang="tr-TR" smtClean="0"/>
              <a:pPr/>
              <a:t>9.07.21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BC456D4A-20E8-43AC-BCAA-23D73E8584F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8131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CF0E-2D3E-4721-B052-9F8762239C61}" type="datetimeFigureOut">
              <a:rPr lang="tr-TR" smtClean="0"/>
              <a:pPr/>
              <a:t>9.07.21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56D4A-20E8-43AC-BCAA-23D73E8584F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22052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470554"/>
            <a:ext cx="1655701" cy="3962863"/>
          </a:xfrm>
        </p:spPr>
        <p:txBody>
          <a:bodyPr vert="eaVert" anchor="ctr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470554"/>
            <a:ext cx="4857750" cy="3962863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CF0E-2D3E-4721-B052-9F8762239C61}" type="datetimeFigureOut">
              <a:rPr lang="tr-TR" smtClean="0"/>
              <a:pPr/>
              <a:t>9.07.21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56D4A-20E8-43AC-BCAA-23D73E8584F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6095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171450"/>
            <a:ext cx="2138637" cy="4978971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589"/>
            <a:ext cx="1767506" cy="514052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1600200"/>
            <a:ext cx="6686550" cy="291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1CF0E-2D3E-4721-B052-9F8762239C61}" type="datetimeFigureOut">
              <a:rPr lang="tr-TR" smtClean="0"/>
              <a:pPr/>
              <a:t>9.07.21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0" y="590837"/>
            <a:ext cx="58482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fld id="{BC456D4A-20E8-43AC-BCAA-23D73E8584F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8712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microsoft.com/office/2007/relationships/hdphoto" Target="../media/hdphoto1.wdp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2.png"/><Relationship Id="rId5" Type="http://schemas.microsoft.com/office/2007/relationships/hdphoto" Target="../media/hdphoto1.wdp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6" Type="http://schemas.openxmlformats.org/officeDocument/2006/relationships/image" Target="../media/image2.png"/><Relationship Id="rId7" Type="http://schemas.microsoft.com/office/2007/relationships/hdphoto" Target="../media/hdphoto1.wdp"/><Relationship Id="rId8" Type="http://schemas.openxmlformats.org/officeDocument/2006/relationships/image" Target="../media/image3.png"/><Relationship Id="rId9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6" Type="http://schemas.openxmlformats.org/officeDocument/2006/relationships/image" Target="../media/image2.png"/><Relationship Id="rId7" Type="http://schemas.microsoft.com/office/2007/relationships/hdphoto" Target="../media/hdphoto1.wdp"/><Relationship Id="rId8" Type="http://schemas.openxmlformats.org/officeDocument/2006/relationships/image" Target="../media/image3.png"/><Relationship Id="rId9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image" Target="../media/image14.jpeg"/><Relationship Id="rId6" Type="http://schemas.openxmlformats.org/officeDocument/2006/relationships/image" Target="../media/image15.jpeg"/><Relationship Id="rId7" Type="http://schemas.openxmlformats.org/officeDocument/2006/relationships/image" Target="../media/image2.png"/><Relationship Id="rId8" Type="http://schemas.microsoft.com/office/2007/relationships/hdphoto" Target="../media/hdphoto1.wdp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jpeg"/><Relationship Id="rId6" Type="http://schemas.openxmlformats.org/officeDocument/2006/relationships/image" Target="../media/image19.png"/><Relationship Id="rId7" Type="http://schemas.openxmlformats.org/officeDocument/2006/relationships/image" Target="../media/image2.png"/><Relationship Id="rId8" Type="http://schemas.microsoft.com/office/2007/relationships/hdphoto" Target="../media/hdphoto1.wdp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5" Type="http://schemas.openxmlformats.org/officeDocument/2006/relationships/image" Target="../media/image22.jpeg"/><Relationship Id="rId6" Type="http://schemas.openxmlformats.org/officeDocument/2006/relationships/image" Target="../media/image23.jpeg"/><Relationship Id="rId7" Type="http://schemas.openxmlformats.org/officeDocument/2006/relationships/image" Target="../media/image2.png"/><Relationship Id="rId8" Type="http://schemas.microsoft.com/office/2007/relationships/hdphoto" Target="../media/hdphoto1.wdp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2974" r="4432" b="3066"/>
          <a:stretch/>
        </p:blipFill>
        <p:spPr>
          <a:xfrm rot="5400000">
            <a:off x="2009133" y="-2104581"/>
            <a:ext cx="5143501" cy="9352660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1702771" y="1469035"/>
            <a:ext cx="57562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Erasmus+ </a:t>
            </a:r>
            <a:r>
              <a:rPr lang="bg-BG" sz="4000" b="1" dirty="0" smtClean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Програма </a:t>
            </a:r>
          </a:p>
          <a:p>
            <a:pPr algn="ctr"/>
            <a:r>
              <a:rPr lang="bg-BG" sz="4000" b="1" dirty="0" smtClean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Стратегическо Училищно Сътрудничество </a:t>
            </a:r>
            <a:endParaRPr lang="tr-TR" sz="4000" b="1" dirty="0" smtClean="0">
              <a:ln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anose="020E0802020502020306" pitchFamily="34" charset="0"/>
            </a:endParaRPr>
          </a:p>
          <a:p>
            <a:pPr algn="ctr"/>
            <a:r>
              <a:rPr lang="tr-TR" sz="4000" b="1" dirty="0" smtClean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«</a:t>
            </a:r>
            <a:r>
              <a:rPr lang="tr-TR" sz="4000" b="1" dirty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STE(A)M KİDS</a:t>
            </a:r>
            <a:r>
              <a:rPr lang="tr-TR" sz="4000" b="1" dirty="0" smtClean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»</a:t>
            </a:r>
            <a:endParaRPr lang="en-GB" sz="4000" b="1" dirty="0" smtClean="0">
              <a:ln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anose="020E0802020502020306" pitchFamily="34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656" b="80795" l="19220" r="81214">
                        <a14:foregroundMark x1="48121" y1="55497" x2="48121" y2="55497"/>
                        <a14:foregroundMark x1="48844" y1="41457" x2="48844" y2="41457"/>
                        <a14:foregroundMark x1="60694" y1="34437" x2="60694" y2="34437"/>
                        <a14:foregroundMark x1="44220" y1="27020" x2="44220" y2="27020"/>
                        <a14:foregroundMark x1="47399" y1="31921" x2="47399" y2="31921"/>
                        <a14:foregroundMark x1="53035" y1="30861" x2="53035" y2="30861"/>
                        <a14:foregroundMark x1="52890" y1="22781" x2="52890" y2="22781"/>
                        <a14:foregroundMark x1="46387" y1="21722" x2="46387" y2="21722"/>
                        <a14:foregroundMark x1="47977" y1="23576" x2="47977" y2="23576"/>
                        <a14:foregroundMark x1="50000" y1="27285" x2="50000" y2="27285"/>
                        <a14:foregroundMark x1="51734" y1="26490" x2="51734" y2="26490"/>
                        <a14:foregroundMark x1="47254" y1="26358" x2="47254" y2="26358"/>
                        <a14:foregroundMark x1="46821" y1="29007" x2="46821" y2="29007"/>
                        <a14:foregroundMark x1="49277" y1="33510" x2="49277" y2="33510"/>
                        <a14:foregroundMark x1="54046" y1="56556" x2="54046" y2="56556"/>
                        <a14:foregroundMark x1="47543" y1="50993" x2="47543" y2="50993"/>
                        <a14:foregroundMark x1="47543" y1="50993" x2="47543" y2="50993"/>
                        <a14:foregroundMark x1="47543" y1="50861" x2="47543" y2="50861"/>
                        <a14:foregroundMark x1="43931" y1="54967" x2="43931" y2="54967"/>
                        <a14:foregroundMark x1="43208" y1="74305" x2="43208" y2="74305"/>
                        <a14:foregroundMark x1="36127" y1="73113" x2="36127" y2="73113"/>
                        <a14:foregroundMark x1="34682" y1="73245" x2="34682" y2="73245"/>
                        <a14:foregroundMark x1="34682" y1="73245" x2="34682" y2="73245"/>
                        <a14:foregroundMark x1="32659" y1="72185" x2="32659" y2="72185"/>
                        <a14:foregroundMark x1="32659" y1="72185" x2="32659" y2="72185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948" y1="72450" x2="32948" y2="72450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647" y1="75894" x2="31647" y2="75894"/>
                        <a14:foregroundMark x1="31792" y1="76159" x2="31792" y2="76159"/>
                        <a14:foregroundMark x1="31792" y1="76159" x2="31792" y2="76159"/>
                        <a14:foregroundMark x1="31792" y1="76159" x2="31792" y2="76159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8179" y1="76291" x2="28179" y2="76291"/>
                        <a14:foregroundMark x1="28179" y1="76954" x2="28179" y2="76954"/>
                        <a14:foregroundMark x1="50000" y1="74305" x2="50000" y2="74305"/>
                        <a14:foregroundMark x1="50000" y1="74040" x2="50000" y2="74040"/>
                        <a14:foregroundMark x1="53324" y1="74702" x2="53324" y2="74702"/>
                        <a14:foregroundMark x1="53613" y1="73113" x2="53613" y2="73113"/>
                        <a14:foregroundMark x1="53613" y1="72848" x2="53613" y2="72848"/>
                        <a14:foregroundMark x1="58092" y1="73113" x2="58092" y2="73113"/>
                        <a14:foregroundMark x1="58092" y1="73113" x2="58092" y2="73113"/>
                        <a14:foregroundMark x1="57803" y1="73113" x2="57803" y2="73113"/>
                        <a14:foregroundMark x1="63006" y1="73907" x2="63006" y2="73907"/>
                        <a14:foregroundMark x1="63006" y1="73907" x2="63006" y2="73907"/>
                        <a14:foregroundMark x1="65462" y1="73642" x2="65462" y2="73642"/>
                        <a14:foregroundMark x1="65462" y1="73642" x2="65462" y2="73642"/>
                        <a14:foregroundMark x1="69798" y1="73642" x2="69798" y2="73642"/>
                        <a14:foregroundMark x1="69798" y1="73642" x2="69798" y2="73642"/>
                        <a14:foregroundMark x1="69798" y1="73642" x2="69798" y2="73642"/>
                        <a14:foregroundMark x1="57225" y1="58675" x2="57225" y2="58675"/>
                        <a14:foregroundMark x1="57225" y1="58675" x2="57225" y2="58675"/>
                        <a14:foregroundMark x1="57225" y1="58675" x2="57225" y2="58675"/>
                        <a14:foregroundMark x1="48844" y1="45298" x2="48844" y2="45298"/>
                        <a14:foregroundMark x1="60116" y1="36159" x2="60116" y2="36159"/>
                        <a14:foregroundMark x1="51156" y1="51788" x2="51156" y2="51788"/>
                        <a14:foregroundMark x1="49133" y1="38278" x2="49133" y2="38278"/>
                        <a14:foregroundMark x1="49133" y1="38278" x2="49133" y2="38278"/>
                        <a14:foregroundMark x1="51301" y1="24238" x2="51301" y2="24238"/>
                        <a14:foregroundMark x1="53757" y1="53245" x2="53757" y2="53245"/>
                        <a14:foregroundMark x1="54480" y1="27550" x2="54480" y2="27550"/>
                        <a14:foregroundMark x1="52312" y1="23709" x2="52312" y2="23709"/>
                        <a14:foregroundMark x1="45087" y1="23709" x2="45087" y2="23709"/>
                        <a14:foregroundMark x1="43931" y1="25430" x2="43931" y2="25430"/>
                        <a14:foregroundMark x1="47543" y1="21722" x2="47543" y2="21722"/>
                        <a14:foregroundMark x1="53324" y1="22914" x2="53324" y2="22914"/>
                        <a14:foregroundMark x1="52312" y1="22517" x2="52312" y2="22517"/>
                        <a14:foregroundMark x1="53468" y1="24238" x2="53468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48555" y1="23444" x2="48555" y2="23444"/>
                        <a14:foregroundMark x1="48699" y1="23444" x2="48699" y2="23444"/>
                        <a14:foregroundMark x1="48699" y1="23444" x2="48699" y2="23444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4509" y1="28609" x2="44509" y2="28609"/>
                        <a14:foregroundMark x1="44509" y1="28609" x2="44509" y2="28609"/>
                        <a14:foregroundMark x1="44509" y1="28609" x2="44509" y2="28609"/>
                        <a14:foregroundMark x1="48266" y1="28742" x2="48266" y2="28742"/>
                        <a14:foregroundMark x1="47543" y1="29404" x2="47543" y2="29404"/>
                        <a14:foregroundMark x1="49133" y1="27815" x2="49133" y2="27815"/>
                        <a14:foregroundMark x1="48844" y1="28477" x2="48844" y2="28477"/>
                        <a14:foregroundMark x1="47543" y1="27020" x2="47543" y2="27020"/>
                        <a14:foregroundMark x1="52601" y1="27020" x2="52601" y2="27020"/>
                        <a14:foregroundMark x1="52168" y1="28609" x2="52168" y2="28609"/>
                        <a14:foregroundMark x1="52168" y1="28609" x2="52168" y2="28609"/>
                        <a14:foregroundMark x1="51590" y1="29801" x2="51590" y2="29801"/>
                        <a14:foregroundMark x1="51590" y1="29801" x2="51590" y2="29801"/>
                        <a14:foregroundMark x1="50289" y1="28874" x2="50289" y2="28874"/>
                        <a14:foregroundMark x1="50434" y1="28874" x2="50434" y2="28874"/>
                        <a14:foregroundMark x1="50434" y1="28874" x2="50434" y2="28874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2746" y1="29801" x2="52746" y2="29801"/>
                        <a14:foregroundMark x1="52746" y1="29801" x2="52746" y2="29801"/>
                        <a14:foregroundMark x1="52746" y1="29801" x2="52746" y2="29801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49277" y1="32185" x2="49277" y2="32185"/>
                        <a14:foregroundMark x1="50578" y1="32185" x2="50578" y2="32185"/>
                        <a14:foregroundMark x1="50145" y1="33775" x2="50145" y2="33775"/>
                        <a14:foregroundMark x1="50000" y1="32980" x2="50000" y2="32980"/>
                        <a14:foregroundMark x1="48266" y1="33510" x2="48266" y2="33510"/>
                        <a14:foregroundMark x1="47543" y1="33377" x2="47543" y2="33377"/>
                        <a14:foregroundMark x1="53468" y1="31391" x2="53468" y2="31391"/>
                        <a14:foregroundMark x1="51012" y1="37881" x2="51012" y2="378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45" t="6597" r="7926" b="17643"/>
          <a:stretch/>
        </p:blipFill>
        <p:spPr>
          <a:xfrm>
            <a:off x="8106125" y="64224"/>
            <a:ext cx="1157893" cy="1225017"/>
          </a:xfrm>
          <a:prstGeom prst="rect">
            <a:avLst/>
          </a:prstGeom>
        </p:spPr>
      </p:pic>
      <p:pic>
        <p:nvPicPr>
          <p:cNvPr id="6" name="Picture 2" descr="C:\Users\M.K ANA OKULU\Desktop\erasmus 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36" y="290180"/>
            <a:ext cx="1795235" cy="38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.K ANA OKULU\Desktop\KUKSET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848" y="4097818"/>
            <a:ext cx="1095401" cy="105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3026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2974" r="4432" b="3066"/>
          <a:stretch/>
        </p:blipFill>
        <p:spPr>
          <a:xfrm rot="5400000">
            <a:off x="2009133" y="-2104581"/>
            <a:ext cx="5143501" cy="9352660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1836294" y="899409"/>
            <a:ext cx="575622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4000" b="1" dirty="0" smtClean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Резултат за Предшколно Училище Центриран План за Изпълнение</a:t>
            </a:r>
            <a:endParaRPr lang="tr-TR" sz="4000" b="1" dirty="0">
              <a:ln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anose="020E0802020502020306" pitchFamily="34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656" b="80795" l="19220" r="81214">
                        <a14:foregroundMark x1="48121" y1="55497" x2="48121" y2="55497"/>
                        <a14:foregroundMark x1="48844" y1="41457" x2="48844" y2="41457"/>
                        <a14:foregroundMark x1="60694" y1="34437" x2="60694" y2="34437"/>
                        <a14:foregroundMark x1="44220" y1="27020" x2="44220" y2="27020"/>
                        <a14:foregroundMark x1="47399" y1="31921" x2="47399" y2="31921"/>
                        <a14:foregroundMark x1="53035" y1="30861" x2="53035" y2="30861"/>
                        <a14:foregroundMark x1="52890" y1="22781" x2="52890" y2="22781"/>
                        <a14:foregroundMark x1="46387" y1="21722" x2="46387" y2="21722"/>
                        <a14:foregroundMark x1="47977" y1="23576" x2="47977" y2="23576"/>
                        <a14:foregroundMark x1="50000" y1="27285" x2="50000" y2="27285"/>
                        <a14:foregroundMark x1="51734" y1="26490" x2="51734" y2="26490"/>
                        <a14:foregroundMark x1="47254" y1="26358" x2="47254" y2="26358"/>
                        <a14:foregroundMark x1="46821" y1="29007" x2="46821" y2="29007"/>
                        <a14:foregroundMark x1="49277" y1="33510" x2="49277" y2="33510"/>
                        <a14:foregroundMark x1="54046" y1="56556" x2="54046" y2="56556"/>
                        <a14:foregroundMark x1="47543" y1="50993" x2="47543" y2="50993"/>
                        <a14:foregroundMark x1="47543" y1="50993" x2="47543" y2="50993"/>
                        <a14:foregroundMark x1="47543" y1="50861" x2="47543" y2="50861"/>
                        <a14:foregroundMark x1="43931" y1="54967" x2="43931" y2="54967"/>
                        <a14:foregroundMark x1="43208" y1="74305" x2="43208" y2="74305"/>
                        <a14:foregroundMark x1="36127" y1="73113" x2="36127" y2="73113"/>
                        <a14:foregroundMark x1="34682" y1="73245" x2="34682" y2="73245"/>
                        <a14:foregroundMark x1="34682" y1="73245" x2="34682" y2="73245"/>
                        <a14:foregroundMark x1="32659" y1="72185" x2="32659" y2="72185"/>
                        <a14:foregroundMark x1="32659" y1="72185" x2="32659" y2="72185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948" y1="72450" x2="32948" y2="72450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647" y1="75894" x2="31647" y2="75894"/>
                        <a14:foregroundMark x1="31792" y1="76159" x2="31792" y2="76159"/>
                        <a14:foregroundMark x1="31792" y1="76159" x2="31792" y2="76159"/>
                        <a14:foregroundMark x1="31792" y1="76159" x2="31792" y2="76159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8179" y1="76291" x2="28179" y2="76291"/>
                        <a14:foregroundMark x1="28179" y1="76954" x2="28179" y2="76954"/>
                        <a14:foregroundMark x1="50000" y1="74305" x2="50000" y2="74305"/>
                        <a14:foregroundMark x1="50000" y1="74040" x2="50000" y2="74040"/>
                        <a14:foregroundMark x1="53324" y1="74702" x2="53324" y2="74702"/>
                        <a14:foregroundMark x1="53613" y1="73113" x2="53613" y2="73113"/>
                        <a14:foregroundMark x1="53613" y1="72848" x2="53613" y2="72848"/>
                        <a14:foregroundMark x1="58092" y1="73113" x2="58092" y2="73113"/>
                        <a14:foregroundMark x1="58092" y1="73113" x2="58092" y2="73113"/>
                        <a14:foregroundMark x1="57803" y1="73113" x2="57803" y2="73113"/>
                        <a14:foregroundMark x1="63006" y1="73907" x2="63006" y2="73907"/>
                        <a14:foregroundMark x1="63006" y1="73907" x2="63006" y2="73907"/>
                        <a14:foregroundMark x1="65462" y1="73642" x2="65462" y2="73642"/>
                        <a14:foregroundMark x1="65462" y1="73642" x2="65462" y2="73642"/>
                        <a14:foregroundMark x1="69798" y1="73642" x2="69798" y2="73642"/>
                        <a14:foregroundMark x1="69798" y1="73642" x2="69798" y2="73642"/>
                        <a14:foregroundMark x1="69798" y1="73642" x2="69798" y2="73642"/>
                        <a14:foregroundMark x1="57225" y1="58675" x2="57225" y2="58675"/>
                        <a14:foregroundMark x1="57225" y1="58675" x2="57225" y2="58675"/>
                        <a14:foregroundMark x1="57225" y1="58675" x2="57225" y2="58675"/>
                        <a14:foregroundMark x1="48844" y1="45298" x2="48844" y2="45298"/>
                        <a14:foregroundMark x1="60116" y1="36159" x2="60116" y2="36159"/>
                        <a14:foregroundMark x1="51156" y1="51788" x2="51156" y2="51788"/>
                        <a14:foregroundMark x1="49133" y1="38278" x2="49133" y2="38278"/>
                        <a14:foregroundMark x1="49133" y1="38278" x2="49133" y2="38278"/>
                        <a14:foregroundMark x1="51301" y1="24238" x2="51301" y2="24238"/>
                        <a14:foregroundMark x1="53757" y1="53245" x2="53757" y2="53245"/>
                        <a14:foregroundMark x1="54480" y1="27550" x2="54480" y2="27550"/>
                        <a14:foregroundMark x1="52312" y1="23709" x2="52312" y2="23709"/>
                        <a14:foregroundMark x1="45087" y1="23709" x2="45087" y2="23709"/>
                        <a14:foregroundMark x1="43931" y1="25430" x2="43931" y2="25430"/>
                        <a14:foregroundMark x1="47543" y1="21722" x2="47543" y2="21722"/>
                        <a14:foregroundMark x1="53324" y1="22914" x2="53324" y2="22914"/>
                        <a14:foregroundMark x1="52312" y1="22517" x2="52312" y2="22517"/>
                        <a14:foregroundMark x1="53468" y1="24238" x2="53468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48555" y1="23444" x2="48555" y2="23444"/>
                        <a14:foregroundMark x1="48699" y1="23444" x2="48699" y2="23444"/>
                        <a14:foregroundMark x1="48699" y1="23444" x2="48699" y2="23444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4509" y1="28609" x2="44509" y2="28609"/>
                        <a14:foregroundMark x1="44509" y1="28609" x2="44509" y2="28609"/>
                        <a14:foregroundMark x1="44509" y1="28609" x2="44509" y2="28609"/>
                        <a14:foregroundMark x1="48266" y1="28742" x2="48266" y2="28742"/>
                        <a14:foregroundMark x1="47543" y1="29404" x2="47543" y2="29404"/>
                        <a14:foregroundMark x1="49133" y1="27815" x2="49133" y2="27815"/>
                        <a14:foregroundMark x1="48844" y1="28477" x2="48844" y2="28477"/>
                        <a14:foregroundMark x1="47543" y1="27020" x2="47543" y2="27020"/>
                        <a14:foregroundMark x1="52601" y1="27020" x2="52601" y2="27020"/>
                        <a14:foregroundMark x1="52168" y1="28609" x2="52168" y2="28609"/>
                        <a14:foregroundMark x1="52168" y1="28609" x2="52168" y2="28609"/>
                        <a14:foregroundMark x1="51590" y1="29801" x2="51590" y2="29801"/>
                        <a14:foregroundMark x1="51590" y1="29801" x2="51590" y2="29801"/>
                        <a14:foregroundMark x1="50289" y1="28874" x2="50289" y2="28874"/>
                        <a14:foregroundMark x1="50434" y1="28874" x2="50434" y2="28874"/>
                        <a14:foregroundMark x1="50434" y1="28874" x2="50434" y2="28874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2746" y1="29801" x2="52746" y2="29801"/>
                        <a14:foregroundMark x1="52746" y1="29801" x2="52746" y2="29801"/>
                        <a14:foregroundMark x1="52746" y1="29801" x2="52746" y2="29801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49277" y1="32185" x2="49277" y2="32185"/>
                        <a14:foregroundMark x1="50578" y1="32185" x2="50578" y2="32185"/>
                        <a14:foregroundMark x1="50145" y1="33775" x2="50145" y2="33775"/>
                        <a14:foregroundMark x1="50000" y1="32980" x2="50000" y2="32980"/>
                        <a14:foregroundMark x1="48266" y1="33510" x2="48266" y2="33510"/>
                        <a14:foregroundMark x1="47543" y1="33377" x2="47543" y2="33377"/>
                        <a14:foregroundMark x1="53468" y1="31391" x2="53468" y2="31391"/>
                        <a14:foregroundMark x1="51012" y1="37881" x2="51012" y2="378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45" t="6597" r="7926" b="17643"/>
          <a:stretch/>
        </p:blipFill>
        <p:spPr>
          <a:xfrm>
            <a:off x="8189252" y="-2"/>
            <a:ext cx="1157893" cy="1225017"/>
          </a:xfrm>
          <a:prstGeom prst="rect">
            <a:avLst/>
          </a:prstGeom>
        </p:spPr>
      </p:pic>
      <p:pic>
        <p:nvPicPr>
          <p:cNvPr id="6" name="Picture 2" descr="C:\Users\M.K ANA OKULU\Desktop\erasmus 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848" y="22220"/>
            <a:ext cx="1795235" cy="38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M.K ANA OKULU\Desktop\KUKSET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848" y="4097818"/>
            <a:ext cx="1095401" cy="105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974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2974" r="4432" b="3066"/>
          <a:stretch/>
        </p:blipFill>
        <p:spPr>
          <a:xfrm rot="5400000">
            <a:off x="1895920" y="-2092706"/>
            <a:ext cx="5143501" cy="9352660"/>
          </a:xfrm>
          <a:prstGeom prst="rect">
            <a:avLst/>
          </a:prstGeom>
        </p:spPr>
      </p:pic>
      <p:sp>
        <p:nvSpPr>
          <p:cNvPr id="3" name="Yuvarlatılmış Dikdörtgen 2"/>
          <p:cNvSpPr/>
          <p:nvPr/>
        </p:nvSpPr>
        <p:spPr>
          <a:xfrm>
            <a:off x="288347" y="488970"/>
            <a:ext cx="8306487" cy="4193879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Picture 2" descr="C:\Users\M.K ANA OKULU\Desktop\erasmus 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8660" y="10685"/>
            <a:ext cx="1795235" cy="38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656" b="80795" l="19220" r="81214">
                        <a14:foregroundMark x1="48121" y1="55497" x2="48121" y2="55497"/>
                        <a14:foregroundMark x1="48844" y1="41457" x2="48844" y2="41457"/>
                        <a14:foregroundMark x1="60694" y1="34437" x2="60694" y2="34437"/>
                        <a14:foregroundMark x1="44220" y1="27020" x2="44220" y2="27020"/>
                        <a14:foregroundMark x1="47399" y1="31921" x2="47399" y2="31921"/>
                        <a14:foregroundMark x1="53035" y1="30861" x2="53035" y2="30861"/>
                        <a14:foregroundMark x1="52890" y1="22781" x2="52890" y2="22781"/>
                        <a14:foregroundMark x1="46387" y1="21722" x2="46387" y2="21722"/>
                        <a14:foregroundMark x1="47977" y1="23576" x2="47977" y2="23576"/>
                        <a14:foregroundMark x1="50000" y1="27285" x2="50000" y2="27285"/>
                        <a14:foregroundMark x1="51734" y1="26490" x2="51734" y2="26490"/>
                        <a14:foregroundMark x1="47254" y1="26358" x2="47254" y2="26358"/>
                        <a14:foregroundMark x1="46821" y1="29007" x2="46821" y2="29007"/>
                        <a14:foregroundMark x1="49277" y1="33510" x2="49277" y2="33510"/>
                        <a14:foregroundMark x1="54046" y1="56556" x2="54046" y2="56556"/>
                        <a14:foregroundMark x1="47543" y1="50993" x2="47543" y2="50993"/>
                        <a14:foregroundMark x1="47543" y1="50993" x2="47543" y2="50993"/>
                        <a14:foregroundMark x1="47543" y1="50861" x2="47543" y2="50861"/>
                        <a14:foregroundMark x1="43931" y1="54967" x2="43931" y2="54967"/>
                        <a14:foregroundMark x1="43208" y1="74305" x2="43208" y2="74305"/>
                        <a14:foregroundMark x1="36127" y1="73113" x2="36127" y2="73113"/>
                        <a14:foregroundMark x1="34682" y1="73245" x2="34682" y2="73245"/>
                        <a14:foregroundMark x1="34682" y1="73245" x2="34682" y2="73245"/>
                        <a14:foregroundMark x1="32659" y1="72185" x2="32659" y2="72185"/>
                        <a14:foregroundMark x1="32659" y1="72185" x2="32659" y2="72185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948" y1="72450" x2="32948" y2="72450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647" y1="75894" x2="31647" y2="75894"/>
                        <a14:foregroundMark x1="31792" y1="76159" x2="31792" y2="76159"/>
                        <a14:foregroundMark x1="31792" y1="76159" x2="31792" y2="76159"/>
                        <a14:foregroundMark x1="31792" y1="76159" x2="31792" y2="76159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8179" y1="76291" x2="28179" y2="76291"/>
                        <a14:foregroundMark x1="28179" y1="76954" x2="28179" y2="76954"/>
                        <a14:foregroundMark x1="50000" y1="74305" x2="50000" y2="74305"/>
                        <a14:foregroundMark x1="50000" y1="74040" x2="50000" y2="74040"/>
                        <a14:foregroundMark x1="53324" y1="74702" x2="53324" y2="74702"/>
                        <a14:foregroundMark x1="53613" y1="73113" x2="53613" y2="73113"/>
                        <a14:foregroundMark x1="53613" y1="72848" x2="53613" y2="72848"/>
                        <a14:foregroundMark x1="58092" y1="73113" x2="58092" y2="73113"/>
                        <a14:foregroundMark x1="58092" y1="73113" x2="58092" y2="73113"/>
                        <a14:foregroundMark x1="57803" y1="73113" x2="57803" y2="73113"/>
                        <a14:foregroundMark x1="63006" y1="73907" x2="63006" y2="73907"/>
                        <a14:foregroundMark x1="63006" y1="73907" x2="63006" y2="73907"/>
                        <a14:foregroundMark x1="65462" y1="73642" x2="65462" y2="73642"/>
                        <a14:foregroundMark x1="65462" y1="73642" x2="65462" y2="73642"/>
                        <a14:foregroundMark x1="69798" y1="73642" x2="69798" y2="73642"/>
                        <a14:foregroundMark x1="69798" y1="73642" x2="69798" y2="73642"/>
                        <a14:foregroundMark x1="69798" y1="73642" x2="69798" y2="73642"/>
                        <a14:foregroundMark x1="57225" y1="58675" x2="57225" y2="58675"/>
                        <a14:foregroundMark x1="57225" y1="58675" x2="57225" y2="58675"/>
                        <a14:foregroundMark x1="57225" y1="58675" x2="57225" y2="58675"/>
                        <a14:foregroundMark x1="48844" y1="45298" x2="48844" y2="45298"/>
                        <a14:foregroundMark x1="60116" y1="36159" x2="60116" y2="36159"/>
                        <a14:foregroundMark x1="51156" y1="51788" x2="51156" y2="51788"/>
                        <a14:foregroundMark x1="49133" y1="38278" x2="49133" y2="38278"/>
                        <a14:foregroundMark x1="49133" y1="38278" x2="49133" y2="38278"/>
                        <a14:foregroundMark x1="51301" y1="24238" x2="51301" y2="24238"/>
                        <a14:foregroundMark x1="53757" y1="53245" x2="53757" y2="53245"/>
                        <a14:foregroundMark x1="54480" y1="27550" x2="54480" y2="27550"/>
                        <a14:foregroundMark x1="52312" y1="23709" x2="52312" y2="23709"/>
                        <a14:foregroundMark x1="45087" y1="23709" x2="45087" y2="23709"/>
                        <a14:foregroundMark x1="43931" y1="25430" x2="43931" y2="25430"/>
                        <a14:foregroundMark x1="47543" y1="21722" x2="47543" y2="21722"/>
                        <a14:foregroundMark x1="53324" y1="22914" x2="53324" y2="22914"/>
                        <a14:foregroundMark x1="52312" y1="22517" x2="52312" y2="22517"/>
                        <a14:foregroundMark x1="53468" y1="24238" x2="53468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48555" y1="23444" x2="48555" y2="23444"/>
                        <a14:foregroundMark x1="48699" y1="23444" x2="48699" y2="23444"/>
                        <a14:foregroundMark x1="48699" y1="23444" x2="48699" y2="23444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4509" y1="28609" x2="44509" y2="28609"/>
                        <a14:foregroundMark x1="44509" y1="28609" x2="44509" y2="28609"/>
                        <a14:foregroundMark x1="44509" y1="28609" x2="44509" y2="28609"/>
                        <a14:foregroundMark x1="48266" y1="28742" x2="48266" y2="28742"/>
                        <a14:foregroundMark x1="47543" y1="29404" x2="47543" y2="29404"/>
                        <a14:foregroundMark x1="49133" y1="27815" x2="49133" y2="27815"/>
                        <a14:foregroundMark x1="48844" y1="28477" x2="48844" y2="28477"/>
                        <a14:foregroundMark x1="47543" y1="27020" x2="47543" y2="27020"/>
                        <a14:foregroundMark x1="52601" y1="27020" x2="52601" y2="27020"/>
                        <a14:foregroundMark x1="52168" y1="28609" x2="52168" y2="28609"/>
                        <a14:foregroundMark x1="52168" y1="28609" x2="52168" y2="28609"/>
                        <a14:foregroundMark x1="51590" y1="29801" x2="51590" y2="29801"/>
                        <a14:foregroundMark x1="51590" y1="29801" x2="51590" y2="29801"/>
                        <a14:foregroundMark x1="50289" y1="28874" x2="50289" y2="28874"/>
                        <a14:foregroundMark x1="50434" y1="28874" x2="50434" y2="28874"/>
                        <a14:foregroundMark x1="50434" y1="28874" x2="50434" y2="28874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2746" y1="29801" x2="52746" y2="29801"/>
                        <a14:foregroundMark x1="52746" y1="29801" x2="52746" y2="29801"/>
                        <a14:foregroundMark x1="52746" y1="29801" x2="52746" y2="29801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49277" y1="32185" x2="49277" y2="32185"/>
                        <a14:foregroundMark x1="50578" y1="32185" x2="50578" y2="32185"/>
                        <a14:foregroundMark x1="50145" y1="33775" x2="50145" y2="33775"/>
                        <a14:foregroundMark x1="50000" y1="32980" x2="50000" y2="32980"/>
                        <a14:foregroundMark x1="48266" y1="33510" x2="48266" y2="33510"/>
                        <a14:foregroundMark x1="47543" y1="33377" x2="47543" y2="33377"/>
                        <a14:foregroundMark x1="53468" y1="31391" x2="53468" y2="31391"/>
                        <a14:foregroundMark x1="51012" y1="37881" x2="51012" y2="378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45" t="6597" r="7926" b="17643"/>
          <a:stretch/>
        </p:blipFill>
        <p:spPr>
          <a:xfrm>
            <a:off x="8298683" y="-87914"/>
            <a:ext cx="1157893" cy="1225017"/>
          </a:xfrm>
          <a:prstGeom prst="rect">
            <a:avLst/>
          </a:prstGeom>
        </p:spPr>
      </p:pic>
      <p:pic>
        <p:nvPicPr>
          <p:cNvPr id="9" name="Picture 3" descr="C:\Users\M.K ANA OKULU\Desktop\KUKSET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4848" y="4091112"/>
            <a:ext cx="1095401" cy="105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436765"/>
              </p:ext>
            </p:extLst>
          </p:nvPr>
        </p:nvGraphicFramePr>
        <p:xfrm>
          <a:off x="528885" y="641267"/>
          <a:ext cx="7782564" cy="3771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7094">
                  <a:extLst>
                    <a:ext uri="{9D8B030D-6E8A-4147-A177-3AD203B41FA5}">
                      <a16:colId xmlns:a16="http://schemas.microsoft.com/office/drawing/2014/main" xmlns="" val="2160769133"/>
                    </a:ext>
                  </a:extLst>
                </a:gridCol>
                <a:gridCol w="1297094">
                  <a:extLst>
                    <a:ext uri="{9D8B030D-6E8A-4147-A177-3AD203B41FA5}">
                      <a16:colId xmlns:a16="http://schemas.microsoft.com/office/drawing/2014/main" xmlns="" val="1148058088"/>
                    </a:ext>
                  </a:extLst>
                </a:gridCol>
                <a:gridCol w="1297094">
                  <a:extLst>
                    <a:ext uri="{9D8B030D-6E8A-4147-A177-3AD203B41FA5}">
                      <a16:colId xmlns:a16="http://schemas.microsoft.com/office/drawing/2014/main" xmlns="" val="1329340939"/>
                    </a:ext>
                  </a:extLst>
                </a:gridCol>
                <a:gridCol w="1297094">
                  <a:extLst>
                    <a:ext uri="{9D8B030D-6E8A-4147-A177-3AD203B41FA5}">
                      <a16:colId xmlns:a16="http://schemas.microsoft.com/office/drawing/2014/main" xmlns="" val="533722543"/>
                    </a:ext>
                  </a:extLst>
                </a:gridCol>
                <a:gridCol w="1297094">
                  <a:extLst>
                    <a:ext uri="{9D8B030D-6E8A-4147-A177-3AD203B41FA5}">
                      <a16:colId xmlns:a16="http://schemas.microsoft.com/office/drawing/2014/main" xmlns="" val="339945203"/>
                    </a:ext>
                  </a:extLst>
                </a:gridCol>
                <a:gridCol w="1297094">
                  <a:extLst>
                    <a:ext uri="{9D8B030D-6E8A-4147-A177-3AD203B41FA5}">
                      <a16:colId xmlns:a16="http://schemas.microsoft.com/office/drawing/2014/main" xmlns="" val="637752989"/>
                    </a:ext>
                  </a:extLst>
                </a:gridCol>
              </a:tblGrid>
              <a:tr h="233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Модул/Тема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Наука</a:t>
                      </a:r>
                      <a:r>
                        <a:rPr lang="bg-BG" sz="1100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и Технологии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Възраст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3-6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Време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8 </a:t>
                      </a:r>
                      <a:r>
                        <a:rPr lang="bg-BG" sz="12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Урок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05347366"/>
                  </a:ext>
                </a:extLst>
              </a:tr>
              <a:tr h="2095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Тема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Часовници</a:t>
                      </a:r>
                      <a:r>
                        <a:rPr lang="bg-BG" sz="1200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от Миналото и Бъдещето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..../…./20…</a:t>
                      </a:r>
                      <a:endParaRPr lang="tr-TR" sz="11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54049334"/>
                  </a:ext>
                </a:extLst>
              </a:tr>
              <a:tr h="2905787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Постижения</a:t>
                      </a:r>
                      <a:r>
                        <a:rPr lang="bg-BG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 Учениците </a:t>
                      </a:r>
                      <a:endParaRPr lang="tr-TR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Times New Roman" pitchFamily="18" charset="0"/>
                          <a:cs typeface="Times New Roman" pitchFamily="18" charset="0"/>
                        </a:rPr>
                        <a:t>BG: P1: </a:t>
                      </a:r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Обръща</a:t>
                      </a:r>
                      <a:r>
                        <a:rPr lang="bg-BG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внимание на обекта/ ситуацията/ събитието. (Фокусира се върху обект/ ситуацията/ събитието, което се нуждае от внимание. Задава въпроси за обекта/ ситуацията/ събитието, което привлича интерес.</a:t>
                      </a:r>
                      <a:endParaRPr lang="tr-TR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Times New Roman" pitchFamily="18" charset="0"/>
                          <a:cs typeface="Times New Roman" pitchFamily="18" charset="0"/>
                        </a:rPr>
                        <a:t> K2: </a:t>
                      </a:r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Прави прогноза за обекта / ситуацията / събитието. (Изказва своята прогноза за обекта / ситуацията / събитието. Сравнява прогнозата с действителната ситуация.)</a:t>
                      </a:r>
                      <a:endParaRPr lang="tr-TR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Times New Roman" pitchFamily="18" charset="0"/>
                          <a:cs typeface="Times New Roman" pitchFamily="18" charset="0"/>
                        </a:rPr>
                        <a:t>K17: </a:t>
                      </a:r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Установява причинно-следствена връзка. (Разказва за възможните причини за събитие. Разказва за възможните последици от събитие.)</a:t>
                      </a:r>
                      <a:endParaRPr lang="tr-TR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Times New Roman" pitchFamily="18" charset="0"/>
                          <a:cs typeface="Times New Roman" pitchFamily="18" charset="0"/>
                        </a:rPr>
                        <a:t>K18: </a:t>
                      </a:r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Обяснява понятията, свързани с времето. (Обяснява функциите на инструментите за отчитане на времето. Подрежда събития според времето на възникване. Обяснява понятията за време в съответствие с тяхното значение.)</a:t>
                      </a:r>
                      <a:endParaRPr lang="tr-TR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Times New Roman" pitchFamily="18" charset="0"/>
                          <a:cs typeface="Times New Roman" pitchFamily="18" charset="0"/>
                        </a:rPr>
                        <a:t>DG: K6: </a:t>
                      </a:r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Развива речник. (Когато слушат, забелязват нови думи и искат значението на думите.)</a:t>
                      </a:r>
                      <a:endParaRPr lang="tr-TR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Times New Roman" pitchFamily="18" charset="0"/>
                          <a:cs typeface="Times New Roman" pitchFamily="18" charset="0"/>
                        </a:rPr>
                        <a:t>K8: </a:t>
                      </a:r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Изразяване</a:t>
                      </a:r>
                      <a:r>
                        <a:rPr lang="bg-BG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 т</a:t>
                      </a:r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ова, което слушат / гледат по различни начини. (Задавайте въпроси за това, което слушат / гледат. Отговаря на въпроси за това, което слушат / гледат.)</a:t>
                      </a:r>
                      <a:endParaRPr lang="tr-TR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7429720"/>
                  </a:ext>
                </a:extLst>
              </a:tr>
              <a:tr h="269373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Annex-1 </a:t>
                      </a:r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списък за придобиване, свързан със STEM в програмата за предучилищно образование.</a:t>
                      </a:r>
                      <a:endParaRPr lang="tr-TR" sz="105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21133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6077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2974" r="4432" b="3066"/>
          <a:stretch/>
        </p:blipFill>
        <p:spPr>
          <a:xfrm rot="5400000">
            <a:off x="2009133" y="-2104581"/>
            <a:ext cx="5143501" cy="9352660"/>
          </a:xfrm>
          <a:prstGeom prst="rect">
            <a:avLst/>
          </a:prstGeom>
        </p:spPr>
      </p:pic>
      <p:sp>
        <p:nvSpPr>
          <p:cNvPr id="3" name="Yuvarlatılmış Dikdörtgen 2"/>
          <p:cNvSpPr/>
          <p:nvPr/>
        </p:nvSpPr>
        <p:spPr>
          <a:xfrm>
            <a:off x="313507" y="339633"/>
            <a:ext cx="8656322" cy="452845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428934"/>
              </p:ext>
            </p:extLst>
          </p:nvPr>
        </p:nvGraphicFramePr>
        <p:xfrm>
          <a:off x="802170" y="391658"/>
          <a:ext cx="7916096" cy="4406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9024">
                  <a:extLst>
                    <a:ext uri="{9D8B030D-6E8A-4147-A177-3AD203B41FA5}">
                      <a16:colId xmlns:a16="http://schemas.microsoft.com/office/drawing/2014/main" xmlns="" val="3570709891"/>
                    </a:ext>
                  </a:extLst>
                </a:gridCol>
                <a:gridCol w="1979024">
                  <a:extLst>
                    <a:ext uri="{9D8B030D-6E8A-4147-A177-3AD203B41FA5}">
                      <a16:colId xmlns:a16="http://schemas.microsoft.com/office/drawing/2014/main" xmlns="" val="2631553481"/>
                    </a:ext>
                  </a:extLst>
                </a:gridCol>
                <a:gridCol w="1979024">
                  <a:extLst>
                    <a:ext uri="{9D8B030D-6E8A-4147-A177-3AD203B41FA5}">
                      <a16:colId xmlns:a16="http://schemas.microsoft.com/office/drawing/2014/main" xmlns="" val="3802453004"/>
                    </a:ext>
                  </a:extLst>
                </a:gridCol>
                <a:gridCol w="1979024">
                  <a:extLst>
                    <a:ext uri="{9D8B030D-6E8A-4147-A177-3AD203B41FA5}">
                      <a16:colId xmlns:a16="http://schemas.microsoft.com/office/drawing/2014/main" xmlns="" val="3956022330"/>
                    </a:ext>
                  </a:extLst>
                </a:gridCol>
              </a:tblGrid>
              <a:tr h="831273">
                <a:tc gridSpan="4">
                  <a:txBody>
                    <a:bodyPr/>
                    <a:lstStyle/>
                    <a:p>
                      <a:r>
                        <a:rPr lang="bg-BG" dirty="0" smtClean="0">
                          <a:latin typeface="Times New Roman" pitchFamily="18" charset="0"/>
                          <a:cs typeface="Times New Roman" pitchFamily="18" charset="0"/>
                        </a:rPr>
                        <a:t>СВЪРЗАНЕ НА ПОДХОДА STEM С КЛАСОВЕ И ДРУГИ КУРСОВЕ (Постиженията в тази област трябва да бъдат написани в определени подзаглавия. Технологиите, инженерството и постиженията / уменията на 21 век трябва да бъдат избрани в съответствие с дейността.)</a:t>
                      </a:r>
                      <a:endParaRPr lang="tr-TR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24871806"/>
                  </a:ext>
                </a:extLst>
              </a:tr>
              <a:tr h="1564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Науки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Математика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T</a:t>
                      </a:r>
                      <a:r>
                        <a:rPr lang="bg-BG" sz="1200" b="1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ехнологии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21. </a:t>
                      </a:r>
                      <a:r>
                        <a:rPr lang="bg-BG" sz="1200" b="1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Умения</a:t>
                      </a:r>
                      <a:r>
                        <a:rPr lang="bg-BG" sz="1200" b="1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на Века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23037855"/>
                  </a:ext>
                </a:extLst>
              </a:tr>
              <a:tr h="30197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Резултат от обучението 1. Обръща внимание на обекта / ситуацията / събитието. Резултат от обучението 2. Прави предположение за обекта / ситуацията / събитието. Резултат 5. Наблюдава обекта или обектите. Резултат 5. Използва език за комуникационни цели.</a:t>
                      </a:r>
                      <a:r>
                        <a:rPr lang="tr-TR" sz="12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lang="tr-TR" sz="1100" dirty="0" smtClean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F.3.3.1.1 </a:t>
                      </a:r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Изразяване</a:t>
                      </a:r>
                      <a:r>
                        <a:rPr lang="bg-BG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 </a:t>
                      </a:r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характеристиките на движението, като наблюдавате движещите се обекти</a:t>
                      </a:r>
                      <a:r>
                        <a:rPr lang="tr-TR" sz="12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.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tr-TR" sz="1200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1. </a:t>
                      </a:r>
                      <a:r>
                        <a:rPr lang="ru-RU" sz="135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Определяне на  основните процеси, необходими за даден проект.</a:t>
                      </a:r>
                    </a:p>
                    <a:p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3. </a:t>
                      </a:r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Разработва, тества и усъвършенства прототипи като част от кръгов процес на проектиране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СОЦИАЛНО-ЕМОЦИОНАЛНО РАЗВИТИЕ Резултат от обучението 3. Изразява се по творчески начини.Печалба 15. Увереност в себе си.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bg-BG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НА ЕЗИКА Резултат от обучението 5. Използва език за комуникация.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687273577"/>
                  </a:ext>
                </a:extLst>
              </a:tr>
            </a:tbl>
          </a:graphicData>
        </a:graphic>
      </p:graphicFrame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656" b="80795" l="19220" r="81214">
                        <a14:foregroundMark x1="48121" y1="55497" x2="48121" y2="55497"/>
                        <a14:foregroundMark x1="48844" y1="41457" x2="48844" y2="41457"/>
                        <a14:foregroundMark x1="60694" y1="34437" x2="60694" y2="34437"/>
                        <a14:foregroundMark x1="44220" y1="27020" x2="44220" y2="27020"/>
                        <a14:foregroundMark x1="47399" y1="31921" x2="47399" y2="31921"/>
                        <a14:foregroundMark x1="53035" y1="30861" x2="53035" y2="30861"/>
                        <a14:foregroundMark x1="52890" y1="22781" x2="52890" y2="22781"/>
                        <a14:foregroundMark x1="46387" y1="21722" x2="46387" y2="21722"/>
                        <a14:foregroundMark x1="47977" y1="23576" x2="47977" y2="23576"/>
                        <a14:foregroundMark x1="50000" y1="27285" x2="50000" y2="27285"/>
                        <a14:foregroundMark x1="51734" y1="26490" x2="51734" y2="26490"/>
                        <a14:foregroundMark x1="47254" y1="26358" x2="47254" y2="26358"/>
                        <a14:foregroundMark x1="46821" y1="29007" x2="46821" y2="29007"/>
                        <a14:foregroundMark x1="49277" y1="33510" x2="49277" y2="33510"/>
                        <a14:foregroundMark x1="54046" y1="56556" x2="54046" y2="56556"/>
                        <a14:foregroundMark x1="47543" y1="50993" x2="47543" y2="50993"/>
                        <a14:foregroundMark x1="47543" y1="50993" x2="47543" y2="50993"/>
                        <a14:foregroundMark x1="47543" y1="50861" x2="47543" y2="50861"/>
                        <a14:foregroundMark x1="43931" y1="54967" x2="43931" y2="54967"/>
                        <a14:foregroundMark x1="43208" y1="74305" x2="43208" y2="74305"/>
                        <a14:foregroundMark x1="36127" y1="73113" x2="36127" y2="73113"/>
                        <a14:foregroundMark x1="34682" y1="73245" x2="34682" y2="73245"/>
                        <a14:foregroundMark x1="34682" y1="73245" x2="34682" y2="73245"/>
                        <a14:foregroundMark x1="32659" y1="72185" x2="32659" y2="72185"/>
                        <a14:foregroundMark x1="32659" y1="72185" x2="32659" y2="72185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948" y1="72450" x2="32948" y2="72450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647" y1="75894" x2="31647" y2="75894"/>
                        <a14:foregroundMark x1="31792" y1="76159" x2="31792" y2="76159"/>
                        <a14:foregroundMark x1="31792" y1="76159" x2="31792" y2="76159"/>
                        <a14:foregroundMark x1="31792" y1="76159" x2="31792" y2="76159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8179" y1="76291" x2="28179" y2="76291"/>
                        <a14:foregroundMark x1="28179" y1="76954" x2="28179" y2="76954"/>
                        <a14:foregroundMark x1="50000" y1="74305" x2="50000" y2="74305"/>
                        <a14:foregroundMark x1="50000" y1="74040" x2="50000" y2="74040"/>
                        <a14:foregroundMark x1="53324" y1="74702" x2="53324" y2="74702"/>
                        <a14:foregroundMark x1="53613" y1="73113" x2="53613" y2="73113"/>
                        <a14:foregroundMark x1="53613" y1="72848" x2="53613" y2="72848"/>
                        <a14:foregroundMark x1="58092" y1="73113" x2="58092" y2="73113"/>
                        <a14:foregroundMark x1="58092" y1="73113" x2="58092" y2="73113"/>
                        <a14:foregroundMark x1="57803" y1="73113" x2="57803" y2="73113"/>
                        <a14:foregroundMark x1="63006" y1="73907" x2="63006" y2="73907"/>
                        <a14:foregroundMark x1="63006" y1="73907" x2="63006" y2="73907"/>
                        <a14:foregroundMark x1="65462" y1="73642" x2="65462" y2="73642"/>
                        <a14:foregroundMark x1="65462" y1="73642" x2="65462" y2="73642"/>
                        <a14:foregroundMark x1="69798" y1="73642" x2="69798" y2="73642"/>
                        <a14:foregroundMark x1="69798" y1="73642" x2="69798" y2="73642"/>
                        <a14:foregroundMark x1="69798" y1="73642" x2="69798" y2="73642"/>
                        <a14:foregroundMark x1="57225" y1="58675" x2="57225" y2="58675"/>
                        <a14:foregroundMark x1="57225" y1="58675" x2="57225" y2="58675"/>
                        <a14:foregroundMark x1="57225" y1="58675" x2="57225" y2="58675"/>
                        <a14:foregroundMark x1="48844" y1="45298" x2="48844" y2="45298"/>
                        <a14:foregroundMark x1="60116" y1="36159" x2="60116" y2="36159"/>
                        <a14:foregroundMark x1="51156" y1="51788" x2="51156" y2="51788"/>
                        <a14:foregroundMark x1="49133" y1="38278" x2="49133" y2="38278"/>
                        <a14:foregroundMark x1="49133" y1="38278" x2="49133" y2="38278"/>
                        <a14:foregroundMark x1="51301" y1="24238" x2="51301" y2="24238"/>
                        <a14:foregroundMark x1="53757" y1="53245" x2="53757" y2="53245"/>
                        <a14:foregroundMark x1="54480" y1="27550" x2="54480" y2="27550"/>
                        <a14:foregroundMark x1="52312" y1="23709" x2="52312" y2="23709"/>
                        <a14:foregroundMark x1="45087" y1="23709" x2="45087" y2="23709"/>
                        <a14:foregroundMark x1="43931" y1="25430" x2="43931" y2="25430"/>
                        <a14:foregroundMark x1="47543" y1="21722" x2="47543" y2="21722"/>
                        <a14:foregroundMark x1="53324" y1="22914" x2="53324" y2="22914"/>
                        <a14:foregroundMark x1="52312" y1="22517" x2="52312" y2="22517"/>
                        <a14:foregroundMark x1="53468" y1="24238" x2="53468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48555" y1="23444" x2="48555" y2="23444"/>
                        <a14:foregroundMark x1="48699" y1="23444" x2="48699" y2="23444"/>
                        <a14:foregroundMark x1="48699" y1="23444" x2="48699" y2="23444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4509" y1="28609" x2="44509" y2="28609"/>
                        <a14:foregroundMark x1="44509" y1="28609" x2="44509" y2="28609"/>
                        <a14:foregroundMark x1="44509" y1="28609" x2="44509" y2="28609"/>
                        <a14:foregroundMark x1="48266" y1="28742" x2="48266" y2="28742"/>
                        <a14:foregroundMark x1="47543" y1="29404" x2="47543" y2="29404"/>
                        <a14:foregroundMark x1="49133" y1="27815" x2="49133" y2="27815"/>
                        <a14:foregroundMark x1="48844" y1="28477" x2="48844" y2="28477"/>
                        <a14:foregroundMark x1="47543" y1="27020" x2="47543" y2="27020"/>
                        <a14:foregroundMark x1="52601" y1="27020" x2="52601" y2="27020"/>
                        <a14:foregroundMark x1="52168" y1="28609" x2="52168" y2="28609"/>
                        <a14:foregroundMark x1="52168" y1="28609" x2="52168" y2="28609"/>
                        <a14:foregroundMark x1="51590" y1="29801" x2="51590" y2="29801"/>
                        <a14:foregroundMark x1="51590" y1="29801" x2="51590" y2="29801"/>
                        <a14:foregroundMark x1="50289" y1="28874" x2="50289" y2="28874"/>
                        <a14:foregroundMark x1="50434" y1="28874" x2="50434" y2="28874"/>
                        <a14:foregroundMark x1="50434" y1="28874" x2="50434" y2="28874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2746" y1="29801" x2="52746" y2="29801"/>
                        <a14:foregroundMark x1="52746" y1="29801" x2="52746" y2="29801"/>
                        <a14:foregroundMark x1="52746" y1="29801" x2="52746" y2="29801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49277" y1="32185" x2="49277" y2="32185"/>
                        <a14:foregroundMark x1="50578" y1="32185" x2="50578" y2="32185"/>
                        <a14:foregroundMark x1="50145" y1="33775" x2="50145" y2="33775"/>
                        <a14:foregroundMark x1="50000" y1="32980" x2="50000" y2="32980"/>
                        <a14:foregroundMark x1="48266" y1="33510" x2="48266" y2="33510"/>
                        <a14:foregroundMark x1="47543" y1="33377" x2="47543" y2="33377"/>
                        <a14:foregroundMark x1="53468" y1="31391" x2="53468" y2="31391"/>
                        <a14:foregroundMark x1="51012" y1="37881" x2="51012" y2="378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45" t="6597" r="7926" b="17643"/>
          <a:stretch/>
        </p:blipFill>
        <p:spPr>
          <a:xfrm>
            <a:off x="8390882" y="-90155"/>
            <a:ext cx="1157893" cy="1225017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2775098" y="2775098"/>
            <a:ext cx="1866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b="1" dirty="0" smtClean="0">
                <a:latin typeface="Times New Roman" pitchFamily="18" charset="0"/>
                <a:cs typeface="Times New Roman" pitchFamily="18" charset="0"/>
              </a:rPr>
              <a:t>Изкуство</a:t>
            </a:r>
            <a:br>
              <a:rPr lang="bg-BG" sz="1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1200" dirty="0" smtClean="0"/>
              <a:t>Създаване на естетически продукт</a:t>
            </a:r>
            <a:endParaRPr lang="tr-TR" sz="1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M.K ANA OKULU\Desktop\erasmus 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447" y="0"/>
            <a:ext cx="1795235" cy="38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M.K ANA OKULU\Desktop\KUKSET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848" y="4097818"/>
            <a:ext cx="1095401" cy="105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9888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2974" r="4432" b="3066"/>
          <a:stretch/>
        </p:blipFill>
        <p:spPr>
          <a:xfrm rot="5400000">
            <a:off x="2009133" y="-2104581"/>
            <a:ext cx="5143501" cy="9352660"/>
          </a:xfrm>
          <a:prstGeom prst="rect">
            <a:avLst/>
          </a:prstGeom>
        </p:spPr>
      </p:pic>
      <p:sp>
        <p:nvSpPr>
          <p:cNvPr id="3" name="Yuvarlatılmış Dikdörtgen 2"/>
          <p:cNvSpPr/>
          <p:nvPr/>
        </p:nvSpPr>
        <p:spPr>
          <a:xfrm>
            <a:off x="313507" y="339633"/>
            <a:ext cx="8656322" cy="452845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797197"/>
              </p:ext>
            </p:extLst>
          </p:nvPr>
        </p:nvGraphicFramePr>
        <p:xfrm>
          <a:off x="740228" y="454047"/>
          <a:ext cx="7916592" cy="4064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9024">
                  <a:extLst>
                    <a:ext uri="{9D8B030D-6E8A-4147-A177-3AD203B41FA5}">
                      <a16:colId xmlns:a16="http://schemas.microsoft.com/office/drawing/2014/main" xmlns="" val="3570709891"/>
                    </a:ext>
                  </a:extLst>
                </a:gridCol>
                <a:gridCol w="1979024">
                  <a:extLst>
                    <a:ext uri="{9D8B030D-6E8A-4147-A177-3AD203B41FA5}">
                      <a16:colId xmlns:a16="http://schemas.microsoft.com/office/drawing/2014/main" xmlns="" val="2631553481"/>
                    </a:ext>
                  </a:extLst>
                </a:gridCol>
                <a:gridCol w="1979024">
                  <a:extLst>
                    <a:ext uri="{9D8B030D-6E8A-4147-A177-3AD203B41FA5}">
                      <a16:colId xmlns:a16="http://schemas.microsoft.com/office/drawing/2014/main" xmlns="" val="3802453004"/>
                    </a:ext>
                  </a:extLst>
                </a:gridCol>
                <a:gridCol w="1979520">
                  <a:extLst>
                    <a:ext uri="{9D8B030D-6E8A-4147-A177-3AD203B41FA5}">
                      <a16:colId xmlns:a16="http://schemas.microsoft.com/office/drawing/2014/main" xmlns="" val="3956022330"/>
                    </a:ext>
                  </a:extLst>
                </a:gridCol>
              </a:tblGrid>
              <a:tr h="562632">
                <a:tc gridSpan="4">
                  <a:txBody>
                    <a:bodyPr/>
                    <a:lstStyle/>
                    <a:p>
                      <a:endParaRPr lang="tr-TR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24871806"/>
                  </a:ext>
                </a:extLst>
              </a:tr>
              <a:tr h="1564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ЕДИНИЧНИ КОНЦЕПЦИИ И ПРЕПОДАВАНЕ НА СИМВОЛИ</a:t>
                      </a:r>
                      <a:endParaRPr lang="tr-TR" sz="11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МЕТОДИ И ТЕХНИКИ</a:t>
                      </a:r>
                      <a:endParaRPr lang="tr-TR" sz="11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ИНСТРУМЕНТИ И МАТЕРИАЛИ</a:t>
                      </a:r>
                      <a:endParaRPr lang="tr-TR" sz="11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МЕРКИ ЗА БЕЗОПАСНОСТ</a:t>
                      </a:r>
                      <a:endParaRPr lang="tr-TR" sz="11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23037855"/>
                  </a:ext>
                </a:extLst>
              </a:tr>
              <a:tr h="2661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Номера / Броене: Числа 1-12 Време: Сутрин-обед-вечер Време: Преди-сега-след, Часовник, Пясъчен часовник, Слънчев часовник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Stem</a:t>
                      </a:r>
                      <a:r>
                        <a:rPr lang="bg-BG" sz="12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bg-BG" sz="120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</a:t>
                      </a:r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дход за обучение на стволови, проблемно-базирано обучение, базирано на анкетиране, цикъл на импровизационен процес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Кутия, фенерче, слънчев часовник, пясъчен часовник, воден часовник, катранен часовник, цифрови изображения на часовника, пластмасова плоча за изработка на модели часовници, пластмасови чаши, сламки, пастели, лепило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Учителят ще вземе необходимите мерки за безопасност.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687273577"/>
                  </a:ext>
                </a:extLst>
              </a:tr>
            </a:tbl>
          </a:graphicData>
        </a:graphic>
      </p:graphicFrame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656" b="80795" l="19220" r="81214">
                        <a14:foregroundMark x1="48121" y1="55497" x2="48121" y2="55497"/>
                        <a14:foregroundMark x1="48844" y1="41457" x2="48844" y2="41457"/>
                        <a14:foregroundMark x1="60694" y1="34437" x2="60694" y2="34437"/>
                        <a14:foregroundMark x1="44220" y1="27020" x2="44220" y2="27020"/>
                        <a14:foregroundMark x1="47399" y1="31921" x2="47399" y2="31921"/>
                        <a14:foregroundMark x1="53035" y1="30861" x2="53035" y2="30861"/>
                        <a14:foregroundMark x1="52890" y1="22781" x2="52890" y2="22781"/>
                        <a14:foregroundMark x1="46387" y1="21722" x2="46387" y2="21722"/>
                        <a14:foregroundMark x1="47977" y1="23576" x2="47977" y2="23576"/>
                        <a14:foregroundMark x1="50000" y1="27285" x2="50000" y2="27285"/>
                        <a14:foregroundMark x1="51734" y1="26490" x2="51734" y2="26490"/>
                        <a14:foregroundMark x1="47254" y1="26358" x2="47254" y2="26358"/>
                        <a14:foregroundMark x1="46821" y1="29007" x2="46821" y2="29007"/>
                        <a14:foregroundMark x1="49277" y1="33510" x2="49277" y2="33510"/>
                        <a14:foregroundMark x1="54046" y1="56556" x2="54046" y2="56556"/>
                        <a14:foregroundMark x1="47543" y1="50993" x2="47543" y2="50993"/>
                        <a14:foregroundMark x1="47543" y1="50993" x2="47543" y2="50993"/>
                        <a14:foregroundMark x1="47543" y1="50861" x2="47543" y2="50861"/>
                        <a14:foregroundMark x1="43931" y1="54967" x2="43931" y2="54967"/>
                        <a14:foregroundMark x1="43208" y1="74305" x2="43208" y2="74305"/>
                        <a14:foregroundMark x1="36127" y1="73113" x2="36127" y2="73113"/>
                        <a14:foregroundMark x1="34682" y1="73245" x2="34682" y2="73245"/>
                        <a14:foregroundMark x1="34682" y1="73245" x2="34682" y2="73245"/>
                        <a14:foregroundMark x1="32659" y1="72185" x2="32659" y2="72185"/>
                        <a14:foregroundMark x1="32659" y1="72185" x2="32659" y2="72185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948" y1="72450" x2="32948" y2="72450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647" y1="75894" x2="31647" y2="75894"/>
                        <a14:foregroundMark x1="31792" y1="76159" x2="31792" y2="76159"/>
                        <a14:foregroundMark x1="31792" y1="76159" x2="31792" y2="76159"/>
                        <a14:foregroundMark x1="31792" y1="76159" x2="31792" y2="76159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8179" y1="76291" x2="28179" y2="76291"/>
                        <a14:foregroundMark x1="28179" y1="76954" x2="28179" y2="76954"/>
                        <a14:foregroundMark x1="50000" y1="74305" x2="50000" y2="74305"/>
                        <a14:foregroundMark x1="50000" y1="74040" x2="50000" y2="74040"/>
                        <a14:foregroundMark x1="53324" y1="74702" x2="53324" y2="74702"/>
                        <a14:foregroundMark x1="53613" y1="73113" x2="53613" y2="73113"/>
                        <a14:foregroundMark x1="53613" y1="72848" x2="53613" y2="72848"/>
                        <a14:foregroundMark x1="58092" y1="73113" x2="58092" y2="73113"/>
                        <a14:foregroundMark x1="58092" y1="73113" x2="58092" y2="73113"/>
                        <a14:foregroundMark x1="57803" y1="73113" x2="57803" y2="73113"/>
                        <a14:foregroundMark x1="63006" y1="73907" x2="63006" y2="73907"/>
                        <a14:foregroundMark x1="63006" y1="73907" x2="63006" y2="73907"/>
                        <a14:foregroundMark x1="65462" y1="73642" x2="65462" y2="73642"/>
                        <a14:foregroundMark x1="65462" y1="73642" x2="65462" y2="73642"/>
                        <a14:foregroundMark x1="69798" y1="73642" x2="69798" y2="73642"/>
                        <a14:foregroundMark x1="69798" y1="73642" x2="69798" y2="73642"/>
                        <a14:foregroundMark x1="69798" y1="73642" x2="69798" y2="73642"/>
                        <a14:foregroundMark x1="57225" y1="58675" x2="57225" y2="58675"/>
                        <a14:foregroundMark x1="57225" y1="58675" x2="57225" y2="58675"/>
                        <a14:foregroundMark x1="57225" y1="58675" x2="57225" y2="58675"/>
                        <a14:foregroundMark x1="48844" y1="45298" x2="48844" y2="45298"/>
                        <a14:foregroundMark x1="60116" y1="36159" x2="60116" y2="36159"/>
                        <a14:foregroundMark x1="51156" y1="51788" x2="51156" y2="51788"/>
                        <a14:foregroundMark x1="49133" y1="38278" x2="49133" y2="38278"/>
                        <a14:foregroundMark x1="49133" y1="38278" x2="49133" y2="38278"/>
                        <a14:foregroundMark x1="51301" y1="24238" x2="51301" y2="24238"/>
                        <a14:foregroundMark x1="53757" y1="53245" x2="53757" y2="53245"/>
                        <a14:foregroundMark x1="54480" y1="27550" x2="54480" y2="27550"/>
                        <a14:foregroundMark x1="52312" y1="23709" x2="52312" y2="23709"/>
                        <a14:foregroundMark x1="45087" y1="23709" x2="45087" y2="23709"/>
                        <a14:foregroundMark x1="43931" y1="25430" x2="43931" y2="25430"/>
                        <a14:foregroundMark x1="47543" y1="21722" x2="47543" y2="21722"/>
                        <a14:foregroundMark x1="53324" y1="22914" x2="53324" y2="22914"/>
                        <a14:foregroundMark x1="52312" y1="22517" x2="52312" y2="22517"/>
                        <a14:foregroundMark x1="53468" y1="24238" x2="53468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48555" y1="23444" x2="48555" y2="23444"/>
                        <a14:foregroundMark x1="48699" y1="23444" x2="48699" y2="23444"/>
                        <a14:foregroundMark x1="48699" y1="23444" x2="48699" y2="23444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4509" y1="28609" x2="44509" y2="28609"/>
                        <a14:foregroundMark x1="44509" y1="28609" x2="44509" y2="28609"/>
                        <a14:foregroundMark x1="44509" y1="28609" x2="44509" y2="28609"/>
                        <a14:foregroundMark x1="48266" y1="28742" x2="48266" y2="28742"/>
                        <a14:foregroundMark x1="47543" y1="29404" x2="47543" y2="29404"/>
                        <a14:foregroundMark x1="49133" y1="27815" x2="49133" y2="27815"/>
                        <a14:foregroundMark x1="48844" y1="28477" x2="48844" y2="28477"/>
                        <a14:foregroundMark x1="47543" y1="27020" x2="47543" y2="27020"/>
                        <a14:foregroundMark x1="52601" y1="27020" x2="52601" y2="27020"/>
                        <a14:foregroundMark x1="52168" y1="28609" x2="52168" y2="28609"/>
                        <a14:foregroundMark x1="52168" y1="28609" x2="52168" y2="28609"/>
                        <a14:foregroundMark x1="51590" y1="29801" x2="51590" y2="29801"/>
                        <a14:foregroundMark x1="51590" y1="29801" x2="51590" y2="29801"/>
                        <a14:foregroundMark x1="50289" y1="28874" x2="50289" y2="28874"/>
                        <a14:foregroundMark x1="50434" y1="28874" x2="50434" y2="28874"/>
                        <a14:foregroundMark x1="50434" y1="28874" x2="50434" y2="28874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2746" y1="29801" x2="52746" y2="29801"/>
                        <a14:foregroundMark x1="52746" y1="29801" x2="52746" y2="29801"/>
                        <a14:foregroundMark x1="52746" y1="29801" x2="52746" y2="29801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49277" y1="32185" x2="49277" y2="32185"/>
                        <a14:foregroundMark x1="50578" y1="32185" x2="50578" y2="32185"/>
                        <a14:foregroundMark x1="50145" y1="33775" x2="50145" y2="33775"/>
                        <a14:foregroundMark x1="50000" y1="32980" x2="50000" y2="32980"/>
                        <a14:foregroundMark x1="48266" y1="33510" x2="48266" y2="33510"/>
                        <a14:foregroundMark x1="47543" y1="33377" x2="47543" y2="33377"/>
                        <a14:foregroundMark x1="53468" y1="31391" x2="53468" y2="31391"/>
                        <a14:foregroundMark x1="51012" y1="37881" x2="51012" y2="378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45" t="6597" r="7926" b="17643"/>
          <a:stretch/>
        </p:blipFill>
        <p:spPr>
          <a:xfrm>
            <a:off x="8390881" y="-113906"/>
            <a:ext cx="1157893" cy="1225017"/>
          </a:xfrm>
          <a:prstGeom prst="rect">
            <a:avLst/>
          </a:prstGeom>
        </p:spPr>
      </p:pic>
      <p:pic>
        <p:nvPicPr>
          <p:cNvPr id="7" name="Picture 2" descr="C:\Users\M.K ANA OKULU\Desktop\erasmus 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848" y="0"/>
            <a:ext cx="1795235" cy="38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M.K ANA OKULU\Desktop\KUKSET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848" y="4097818"/>
            <a:ext cx="1095401" cy="105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79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2974" r="4432" b="3066"/>
          <a:stretch/>
        </p:blipFill>
        <p:spPr>
          <a:xfrm rot="5400000">
            <a:off x="2009133" y="-2104581"/>
            <a:ext cx="5143501" cy="9352660"/>
          </a:xfrm>
          <a:prstGeom prst="rect">
            <a:avLst/>
          </a:prstGeom>
        </p:spPr>
      </p:pic>
      <p:sp>
        <p:nvSpPr>
          <p:cNvPr id="3" name="Yuvarlatılmış Dikdörtgen 2"/>
          <p:cNvSpPr/>
          <p:nvPr/>
        </p:nvSpPr>
        <p:spPr>
          <a:xfrm>
            <a:off x="313507" y="339633"/>
            <a:ext cx="8656322" cy="452845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93156"/>
              </p:ext>
            </p:extLst>
          </p:nvPr>
        </p:nvGraphicFramePr>
        <p:xfrm>
          <a:off x="824745" y="781705"/>
          <a:ext cx="7916592" cy="4064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9024">
                  <a:extLst>
                    <a:ext uri="{9D8B030D-6E8A-4147-A177-3AD203B41FA5}">
                      <a16:colId xmlns:a16="http://schemas.microsoft.com/office/drawing/2014/main" xmlns="" val="294493282"/>
                    </a:ext>
                  </a:extLst>
                </a:gridCol>
                <a:gridCol w="1979024">
                  <a:extLst>
                    <a:ext uri="{9D8B030D-6E8A-4147-A177-3AD203B41FA5}">
                      <a16:colId xmlns:a16="http://schemas.microsoft.com/office/drawing/2014/main" xmlns="" val="4054602594"/>
                    </a:ext>
                  </a:extLst>
                </a:gridCol>
                <a:gridCol w="1979024">
                  <a:extLst>
                    <a:ext uri="{9D8B030D-6E8A-4147-A177-3AD203B41FA5}">
                      <a16:colId xmlns:a16="http://schemas.microsoft.com/office/drawing/2014/main" xmlns="" val="1716515581"/>
                    </a:ext>
                  </a:extLst>
                </a:gridCol>
                <a:gridCol w="1979520">
                  <a:extLst>
                    <a:ext uri="{9D8B030D-6E8A-4147-A177-3AD203B41FA5}">
                      <a16:colId xmlns:a16="http://schemas.microsoft.com/office/drawing/2014/main" xmlns="" val="959928729"/>
                    </a:ext>
                  </a:extLst>
                </a:gridCol>
              </a:tblGrid>
              <a:tr h="562632">
                <a:tc gridSpan="4"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78083385"/>
                  </a:ext>
                </a:extLst>
              </a:tr>
              <a:tr h="1564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ЕДИНИЧНИ КОНЦЕПЦИИ И ПРЕПОДАВАНЕ НА СИМВОЛИ</a:t>
                      </a:r>
                      <a:endParaRPr lang="tr-TR" sz="11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МЕТОДИ И ТЕХНИКИ</a:t>
                      </a:r>
                      <a:endParaRPr lang="tr-TR" sz="11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ИНСТРУМЕНТИ И МАТЕРИАЛИ</a:t>
                      </a:r>
                      <a:endParaRPr lang="tr-TR" sz="11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МЕРКИ ЗА БЕЗОПАСНОСТ</a:t>
                      </a:r>
                      <a:endParaRPr lang="tr-TR" sz="11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409744794"/>
                  </a:ext>
                </a:extLst>
              </a:tr>
              <a:tr h="2661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Номера / Броене: Числа 1-12 Време: Сутрин-обед-вечер Време: Преди-сега-след, Часовник, Пясъчен часовник, Слънчев часовник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Stem</a:t>
                      </a:r>
                      <a:r>
                        <a:rPr lang="bg-BG" sz="12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bg-BG" sz="120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</a:t>
                      </a:r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дход за обучение на стволови, проблемно-базирано обучение, базирано на анкетиране, цикъл на импровизационен процес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Кутия, фенерче, слънчев часовник, пясъчен часовник, воден часовник, катранен часовник, цифрови изображения на часовника, пластмасова плоча за изработка на модели часовници, пластмасови чаши, сламки, пастели, лепило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Учителят ще вземе необходимите мерки за безопасност.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931650778"/>
                  </a:ext>
                </a:extLst>
              </a:tr>
            </a:tbl>
          </a:graphicData>
        </a:graphic>
      </p:graphicFrame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656" b="80795" l="19220" r="81214">
                        <a14:foregroundMark x1="48121" y1="55497" x2="48121" y2="55497"/>
                        <a14:foregroundMark x1="48844" y1="41457" x2="48844" y2="41457"/>
                        <a14:foregroundMark x1="60694" y1="34437" x2="60694" y2="34437"/>
                        <a14:foregroundMark x1="44220" y1="27020" x2="44220" y2="27020"/>
                        <a14:foregroundMark x1="47399" y1="31921" x2="47399" y2="31921"/>
                        <a14:foregroundMark x1="53035" y1="30861" x2="53035" y2="30861"/>
                        <a14:foregroundMark x1="52890" y1="22781" x2="52890" y2="22781"/>
                        <a14:foregroundMark x1="46387" y1="21722" x2="46387" y2="21722"/>
                        <a14:foregroundMark x1="47977" y1="23576" x2="47977" y2="23576"/>
                        <a14:foregroundMark x1="50000" y1="27285" x2="50000" y2="27285"/>
                        <a14:foregroundMark x1="51734" y1="26490" x2="51734" y2="26490"/>
                        <a14:foregroundMark x1="47254" y1="26358" x2="47254" y2="26358"/>
                        <a14:foregroundMark x1="46821" y1="29007" x2="46821" y2="29007"/>
                        <a14:foregroundMark x1="49277" y1="33510" x2="49277" y2="33510"/>
                        <a14:foregroundMark x1="54046" y1="56556" x2="54046" y2="56556"/>
                        <a14:foregroundMark x1="47543" y1="50993" x2="47543" y2="50993"/>
                        <a14:foregroundMark x1="47543" y1="50993" x2="47543" y2="50993"/>
                        <a14:foregroundMark x1="47543" y1="50861" x2="47543" y2="50861"/>
                        <a14:foregroundMark x1="43931" y1="54967" x2="43931" y2="54967"/>
                        <a14:foregroundMark x1="43208" y1="74305" x2="43208" y2="74305"/>
                        <a14:foregroundMark x1="36127" y1="73113" x2="36127" y2="73113"/>
                        <a14:foregroundMark x1="34682" y1="73245" x2="34682" y2="73245"/>
                        <a14:foregroundMark x1="34682" y1="73245" x2="34682" y2="73245"/>
                        <a14:foregroundMark x1="32659" y1="72185" x2="32659" y2="72185"/>
                        <a14:foregroundMark x1="32659" y1="72185" x2="32659" y2="72185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948" y1="72450" x2="32948" y2="72450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647" y1="75894" x2="31647" y2="75894"/>
                        <a14:foregroundMark x1="31792" y1="76159" x2="31792" y2="76159"/>
                        <a14:foregroundMark x1="31792" y1="76159" x2="31792" y2="76159"/>
                        <a14:foregroundMark x1="31792" y1="76159" x2="31792" y2="76159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8179" y1="76291" x2="28179" y2="76291"/>
                        <a14:foregroundMark x1="28179" y1="76954" x2="28179" y2="76954"/>
                        <a14:foregroundMark x1="50000" y1="74305" x2="50000" y2="74305"/>
                        <a14:foregroundMark x1="50000" y1="74040" x2="50000" y2="74040"/>
                        <a14:foregroundMark x1="53324" y1="74702" x2="53324" y2="74702"/>
                        <a14:foregroundMark x1="53613" y1="73113" x2="53613" y2="73113"/>
                        <a14:foregroundMark x1="53613" y1="72848" x2="53613" y2="72848"/>
                        <a14:foregroundMark x1="58092" y1="73113" x2="58092" y2="73113"/>
                        <a14:foregroundMark x1="58092" y1="73113" x2="58092" y2="73113"/>
                        <a14:foregroundMark x1="57803" y1="73113" x2="57803" y2="73113"/>
                        <a14:foregroundMark x1="63006" y1="73907" x2="63006" y2="73907"/>
                        <a14:foregroundMark x1="63006" y1="73907" x2="63006" y2="73907"/>
                        <a14:foregroundMark x1="65462" y1="73642" x2="65462" y2="73642"/>
                        <a14:foregroundMark x1="65462" y1="73642" x2="65462" y2="73642"/>
                        <a14:foregroundMark x1="69798" y1="73642" x2="69798" y2="73642"/>
                        <a14:foregroundMark x1="69798" y1="73642" x2="69798" y2="73642"/>
                        <a14:foregroundMark x1="69798" y1="73642" x2="69798" y2="73642"/>
                        <a14:foregroundMark x1="57225" y1="58675" x2="57225" y2="58675"/>
                        <a14:foregroundMark x1="57225" y1="58675" x2="57225" y2="58675"/>
                        <a14:foregroundMark x1="57225" y1="58675" x2="57225" y2="58675"/>
                        <a14:foregroundMark x1="48844" y1="45298" x2="48844" y2="45298"/>
                        <a14:foregroundMark x1="60116" y1="36159" x2="60116" y2="36159"/>
                        <a14:foregroundMark x1="51156" y1="51788" x2="51156" y2="51788"/>
                        <a14:foregroundMark x1="49133" y1="38278" x2="49133" y2="38278"/>
                        <a14:foregroundMark x1="49133" y1="38278" x2="49133" y2="38278"/>
                        <a14:foregroundMark x1="51301" y1="24238" x2="51301" y2="24238"/>
                        <a14:foregroundMark x1="53757" y1="53245" x2="53757" y2="53245"/>
                        <a14:foregroundMark x1="54480" y1="27550" x2="54480" y2="27550"/>
                        <a14:foregroundMark x1="52312" y1="23709" x2="52312" y2="23709"/>
                        <a14:foregroundMark x1="45087" y1="23709" x2="45087" y2="23709"/>
                        <a14:foregroundMark x1="43931" y1="25430" x2="43931" y2="25430"/>
                        <a14:foregroundMark x1="47543" y1="21722" x2="47543" y2="21722"/>
                        <a14:foregroundMark x1="53324" y1="22914" x2="53324" y2="22914"/>
                        <a14:foregroundMark x1="52312" y1="22517" x2="52312" y2="22517"/>
                        <a14:foregroundMark x1="53468" y1="24238" x2="53468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48555" y1="23444" x2="48555" y2="23444"/>
                        <a14:foregroundMark x1="48699" y1="23444" x2="48699" y2="23444"/>
                        <a14:foregroundMark x1="48699" y1="23444" x2="48699" y2="23444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4509" y1="28609" x2="44509" y2="28609"/>
                        <a14:foregroundMark x1="44509" y1="28609" x2="44509" y2="28609"/>
                        <a14:foregroundMark x1="44509" y1="28609" x2="44509" y2="28609"/>
                        <a14:foregroundMark x1="48266" y1="28742" x2="48266" y2="28742"/>
                        <a14:foregroundMark x1="47543" y1="29404" x2="47543" y2="29404"/>
                        <a14:foregroundMark x1="49133" y1="27815" x2="49133" y2="27815"/>
                        <a14:foregroundMark x1="48844" y1="28477" x2="48844" y2="28477"/>
                        <a14:foregroundMark x1="47543" y1="27020" x2="47543" y2="27020"/>
                        <a14:foregroundMark x1="52601" y1="27020" x2="52601" y2="27020"/>
                        <a14:foregroundMark x1="52168" y1="28609" x2="52168" y2="28609"/>
                        <a14:foregroundMark x1="52168" y1="28609" x2="52168" y2="28609"/>
                        <a14:foregroundMark x1="51590" y1="29801" x2="51590" y2="29801"/>
                        <a14:foregroundMark x1="51590" y1="29801" x2="51590" y2="29801"/>
                        <a14:foregroundMark x1="50289" y1="28874" x2="50289" y2="28874"/>
                        <a14:foregroundMark x1="50434" y1="28874" x2="50434" y2="28874"/>
                        <a14:foregroundMark x1="50434" y1="28874" x2="50434" y2="28874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2746" y1="29801" x2="52746" y2="29801"/>
                        <a14:foregroundMark x1="52746" y1="29801" x2="52746" y2="29801"/>
                        <a14:foregroundMark x1="52746" y1="29801" x2="52746" y2="29801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49277" y1="32185" x2="49277" y2="32185"/>
                        <a14:foregroundMark x1="50578" y1="32185" x2="50578" y2="32185"/>
                        <a14:foregroundMark x1="50145" y1="33775" x2="50145" y2="33775"/>
                        <a14:foregroundMark x1="50000" y1="32980" x2="50000" y2="32980"/>
                        <a14:foregroundMark x1="48266" y1="33510" x2="48266" y2="33510"/>
                        <a14:foregroundMark x1="47543" y1="33377" x2="47543" y2="33377"/>
                        <a14:foregroundMark x1="53468" y1="31391" x2="53468" y2="31391"/>
                        <a14:foregroundMark x1="51012" y1="37881" x2="51012" y2="378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45" t="6597" r="7926" b="17643"/>
          <a:stretch/>
        </p:blipFill>
        <p:spPr>
          <a:xfrm>
            <a:off x="8390882" y="-23915"/>
            <a:ext cx="1157893" cy="1225017"/>
          </a:xfrm>
          <a:prstGeom prst="rect">
            <a:avLst/>
          </a:prstGeom>
        </p:spPr>
      </p:pic>
      <p:pic>
        <p:nvPicPr>
          <p:cNvPr id="7" name="Picture 2" descr="C:\Users\M.K ANA OKULU\Desktop\erasmus 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848" y="11971"/>
            <a:ext cx="1795235" cy="38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M.K ANA OKULU\Desktop\KUKSET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848" y="4097818"/>
            <a:ext cx="1095401" cy="105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6633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2974" r="4432" b="3066"/>
          <a:stretch/>
        </p:blipFill>
        <p:spPr>
          <a:xfrm rot="5400000">
            <a:off x="2009133" y="-2104581"/>
            <a:ext cx="5143501" cy="9352660"/>
          </a:xfrm>
          <a:prstGeom prst="rect">
            <a:avLst/>
          </a:prstGeom>
        </p:spPr>
      </p:pic>
      <p:sp>
        <p:nvSpPr>
          <p:cNvPr id="3" name="Yuvarlatılmış Dikdörtgen 2"/>
          <p:cNvSpPr/>
          <p:nvPr/>
        </p:nvSpPr>
        <p:spPr>
          <a:xfrm>
            <a:off x="487678" y="458386"/>
            <a:ext cx="8656322" cy="452845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656" b="80795" l="19220" r="81214">
                        <a14:foregroundMark x1="48121" y1="55497" x2="48121" y2="55497"/>
                        <a14:foregroundMark x1="48844" y1="41457" x2="48844" y2="41457"/>
                        <a14:foregroundMark x1="60694" y1="34437" x2="60694" y2="34437"/>
                        <a14:foregroundMark x1="44220" y1="27020" x2="44220" y2="27020"/>
                        <a14:foregroundMark x1="47399" y1="31921" x2="47399" y2="31921"/>
                        <a14:foregroundMark x1="53035" y1="30861" x2="53035" y2="30861"/>
                        <a14:foregroundMark x1="52890" y1="22781" x2="52890" y2="22781"/>
                        <a14:foregroundMark x1="46387" y1="21722" x2="46387" y2="21722"/>
                        <a14:foregroundMark x1="47977" y1="23576" x2="47977" y2="23576"/>
                        <a14:foregroundMark x1="50000" y1="27285" x2="50000" y2="27285"/>
                        <a14:foregroundMark x1="51734" y1="26490" x2="51734" y2="26490"/>
                        <a14:foregroundMark x1="47254" y1="26358" x2="47254" y2="26358"/>
                        <a14:foregroundMark x1="46821" y1="29007" x2="46821" y2="29007"/>
                        <a14:foregroundMark x1="49277" y1="33510" x2="49277" y2="33510"/>
                        <a14:foregroundMark x1="54046" y1="56556" x2="54046" y2="56556"/>
                        <a14:foregroundMark x1="47543" y1="50993" x2="47543" y2="50993"/>
                        <a14:foregroundMark x1="47543" y1="50993" x2="47543" y2="50993"/>
                        <a14:foregroundMark x1="47543" y1="50861" x2="47543" y2="50861"/>
                        <a14:foregroundMark x1="43931" y1="54967" x2="43931" y2="54967"/>
                        <a14:foregroundMark x1="43208" y1="74305" x2="43208" y2="74305"/>
                        <a14:foregroundMark x1="36127" y1="73113" x2="36127" y2="73113"/>
                        <a14:foregroundMark x1="34682" y1="73245" x2="34682" y2="73245"/>
                        <a14:foregroundMark x1="34682" y1="73245" x2="34682" y2="73245"/>
                        <a14:foregroundMark x1="32659" y1="72185" x2="32659" y2="72185"/>
                        <a14:foregroundMark x1="32659" y1="72185" x2="32659" y2="72185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948" y1="72450" x2="32948" y2="72450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647" y1="75894" x2="31647" y2="75894"/>
                        <a14:foregroundMark x1="31792" y1="76159" x2="31792" y2="76159"/>
                        <a14:foregroundMark x1="31792" y1="76159" x2="31792" y2="76159"/>
                        <a14:foregroundMark x1="31792" y1="76159" x2="31792" y2="76159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8179" y1="76291" x2="28179" y2="76291"/>
                        <a14:foregroundMark x1="28179" y1="76954" x2="28179" y2="76954"/>
                        <a14:foregroundMark x1="50000" y1="74305" x2="50000" y2="74305"/>
                        <a14:foregroundMark x1="50000" y1="74040" x2="50000" y2="74040"/>
                        <a14:foregroundMark x1="53324" y1="74702" x2="53324" y2="74702"/>
                        <a14:foregroundMark x1="53613" y1="73113" x2="53613" y2="73113"/>
                        <a14:foregroundMark x1="53613" y1="72848" x2="53613" y2="72848"/>
                        <a14:foregroundMark x1="58092" y1="73113" x2="58092" y2="73113"/>
                        <a14:foregroundMark x1="58092" y1="73113" x2="58092" y2="73113"/>
                        <a14:foregroundMark x1="57803" y1="73113" x2="57803" y2="73113"/>
                        <a14:foregroundMark x1="63006" y1="73907" x2="63006" y2="73907"/>
                        <a14:foregroundMark x1="63006" y1="73907" x2="63006" y2="73907"/>
                        <a14:foregroundMark x1="65462" y1="73642" x2="65462" y2="73642"/>
                        <a14:foregroundMark x1="65462" y1="73642" x2="65462" y2="73642"/>
                        <a14:foregroundMark x1="69798" y1="73642" x2="69798" y2="73642"/>
                        <a14:foregroundMark x1="69798" y1="73642" x2="69798" y2="73642"/>
                        <a14:foregroundMark x1="69798" y1="73642" x2="69798" y2="73642"/>
                        <a14:foregroundMark x1="57225" y1="58675" x2="57225" y2="58675"/>
                        <a14:foregroundMark x1="57225" y1="58675" x2="57225" y2="58675"/>
                        <a14:foregroundMark x1="57225" y1="58675" x2="57225" y2="58675"/>
                        <a14:foregroundMark x1="48844" y1="45298" x2="48844" y2="45298"/>
                        <a14:foregroundMark x1="60116" y1="36159" x2="60116" y2="36159"/>
                        <a14:foregroundMark x1="51156" y1="51788" x2="51156" y2="51788"/>
                        <a14:foregroundMark x1="49133" y1="38278" x2="49133" y2="38278"/>
                        <a14:foregroundMark x1="49133" y1="38278" x2="49133" y2="38278"/>
                        <a14:foregroundMark x1="51301" y1="24238" x2="51301" y2="24238"/>
                        <a14:foregroundMark x1="53757" y1="53245" x2="53757" y2="53245"/>
                        <a14:foregroundMark x1="54480" y1="27550" x2="54480" y2="27550"/>
                        <a14:foregroundMark x1="52312" y1="23709" x2="52312" y2="23709"/>
                        <a14:foregroundMark x1="45087" y1="23709" x2="45087" y2="23709"/>
                        <a14:foregroundMark x1="43931" y1="25430" x2="43931" y2="25430"/>
                        <a14:foregroundMark x1="47543" y1="21722" x2="47543" y2="21722"/>
                        <a14:foregroundMark x1="53324" y1="22914" x2="53324" y2="22914"/>
                        <a14:foregroundMark x1="52312" y1="22517" x2="52312" y2="22517"/>
                        <a14:foregroundMark x1="53468" y1="24238" x2="53468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48555" y1="23444" x2="48555" y2="23444"/>
                        <a14:foregroundMark x1="48699" y1="23444" x2="48699" y2="23444"/>
                        <a14:foregroundMark x1="48699" y1="23444" x2="48699" y2="23444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4509" y1="28609" x2="44509" y2="28609"/>
                        <a14:foregroundMark x1="44509" y1="28609" x2="44509" y2="28609"/>
                        <a14:foregroundMark x1="44509" y1="28609" x2="44509" y2="28609"/>
                        <a14:foregroundMark x1="48266" y1="28742" x2="48266" y2="28742"/>
                        <a14:foregroundMark x1="47543" y1="29404" x2="47543" y2="29404"/>
                        <a14:foregroundMark x1="49133" y1="27815" x2="49133" y2="27815"/>
                        <a14:foregroundMark x1="48844" y1="28477" x2="48844" y2="28477"/>
                        <a14:foregroundMark x1="47543" y1="27020" x2="47543" y2="27020"/>
                        <a14:foregroundMark x1="52601" y1="27020" x2="52601" y2="27020"/>
                        <a14:foregroundMark x1="52168" y1="28609" x2="52168" y2="28609"/>
                        <a14:foregroundMark x1="52168" y1="28609" x2="52168" y2="28609"/>
                        <a14:foregroundMark x1="51590" y1="29801" x2="51590" y2="29801"/>
                        <a14:foregroundMark x1="51590" y1="29801" x2="51590" y2="29801"/>
                        <a14:foregroundMark x1="50289" y1="28874" x2="50289" y2="28874"/>
                        <a14:foregroundMark x1="50434" y1="28874" x2="50434" y2="28874"/>
                        <a14:foregroundMark x1="50434" y1="28874" x2="50434" y2="28874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2746" y1="29801" x2="52746" y2="29801"/>
                        <a14:foregroundMark x1="52746" y1="29801" x2="52746" y2="29801"/>
                        <a14:foregroundMark x1="52746" y1="29801" x2="52746" y2="29801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49277" y1="32185" x2="49277" y2="32185"/>
                        <a14:foregroundMark x1="50578" y1="32185" x2="50578" y2="32185"/>
                        <a14:foregroundMark x1="50145" y1="33775" x2="50145" y2="33775"/>
                        <a14:foregroundMark x1="50000" y1="32980" x2="50000" y2="32980"/>
                        <a14:foregroundMark x1="48266" y1="33510" x2="48266" y2="33510"/>
                        <a14:foregroundMark x1="47543" y1="33377" x2="47543" y2="33377"/>
                        <a14:foregroundMark x1="53468" y1="31391" x2="53468" y2="31391"/>
                        <a14:foregroundMark x1="51012" y1="37881" x2="51012" y2="378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45" t="6597" r="7926" b="17643"/>
          <a:stretch/>
        </p:blipFill>
        <p:spPr>
          <a:xfrm>
            <a:off x="8272380" y="-90155"/>
            <a:ext cx="1157893" cy="1225017"/>
          </a:xfrm>
          <a:prstGeom prst="rect">
            <a:avLst/>
          </a:prstGeom>
        </p:spPr>
      </p:pic>
      <p:pic>
        <p:nvPicPr>
          <p:cNvPr id="8" name="Picture 2" descr="C:\Users\M.K ANA OKULU\Desktop\erasmus 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848" y="41270"/>
            <a:ext cx="1795235" cy="38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M.K ANA OKULU\Desktop\KUKSET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851" y="4091112"/>
            <a:ext cx="1095401" cy="105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4107542"/>
              </p:ext>
            </p:extLst>
          </p:nvPr>
        </p:nvGraphicFramePr>
        <p:xfrm>
          <a:off x="784517" y="605642"/>
          <a:ext cx="7916592" cy="42645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16592">
                  <a:extLst>
                    <a:ext uri="{9D8B030D-6E8A-4147-A177-3AD203B41FA5}">
                      <a16:colId xmlns:a16="http://schemas.microsoft.com/office/drawing/2014/main" xmlns="" val="3822740579"/>
                    </a:ext>
                  </a:extLst>
                </a:gridCol>
              </a:tblGrid>
              <a:tr h="7221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Цикъл на процеса на импровизация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3125570"/>
                  </a:ext>
                </a:extLst>
              </a:tr>
              <a:tr h="650644">
                <a:tc>
                  <a:txBody>
                    <a:bodyPr/>
                    <a:lstStyle/>
                    <a:p>
                      <a:r>
                        <a:rPr lang="ru-RU" sz="135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Идентифицирайте и анализирайте проблема (проблемът е даден от учителя или</a:t>
                      </a:r>
                      <a:r>
                        <a:rPr lang="ru-RU" sz="1350" b="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35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ученикът го намира)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7507854"/>
                  </a:ext>
                </a:extLst>
              </a:tr>
              <a:tr h="23130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Какво прави часовникът?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Какво би станало, ако нямаше часовник?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Ако можете да проектирате друг инструмент, който показва времето, как би се нарекъл?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• Какви други инструменти могат да показват времето?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Как хората са познавали времето в древността?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С какви материали са направили часовници, за да знаят времето?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Как се показва слънчевият часовник?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Какво бихме изпитали, ако все още използвахме слънчеви часовници?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• Как пясъчният часовник показва часа?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Какво бихме преживели, ако все още използвахме пясъчни часовници?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•Как водният часовник показва часа?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Какво бихме преживели, ако все още използвахме воден часовник?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• Как катранният часовник показва часа?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Какъв часовник използвате, за да знаете часа вкъщи?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Отговорите се вземат от децата чрез задаване на въпроси като: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24554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4905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2974" r="4432" b="3066"/>
          <a:stretch/>
        </p:blipFill>
        <p:spPr>
          <a:xfrm rot="5400000">
            <a:off x="2009133" y="-2104581"/>
            <a:ext cx="5143501" cy="9352660"/>
          </a:xfrm>
          <a:prstGeom prst="rect">
            <a:avLst/>
          </a:prstGeom>
        </p:spPr>
      </p:pic>
      <p:sp>
        <p:nvSpPr>
          <p:cNvPr id="3" name="Yuvarlatılmış Dikdörtgen 2"/>
          <p:cNvSpPr/>
          <p:nvPr/>
        </p:nvSpPr>
        <p:spPr>
          <a:xfrm>
            <a:off x="313507" y="339633"/>
            <a:ext cx="8656322" cy="452845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" panose="020B0604020202020204" pitchFamily="34" charset="0"/>
            </a:endParaRPr>
          </a:p>
          <a:p>
            <a:pPr algn="ctr"/>
            <a:endParaRPr lang="tr-TR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784068"/>
              </p:ext>
            </p:extLst>
          </p:nvPr>
        </p:nvGraphicFramePr>
        <p:xfrm>
          <a:off x="683372" y="880672"/>
          <a:ext cx="7916592" cy="33801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16592">
                  <a:extLst>
                    <a:ext uri="{9D8B030D-6E8A-4147-A177-3AD203B41FA5}">
                      <a16:colId xmlns:a16="http://schemas.microsoft.com/office/drawing/2014/main" xmlns="" val="3822740579"/>
                    </a:ext>
                  </a:extLst>
                </a:gridCol>
              </a:tblGrid>
              <a:tr h="562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Намерете възможните решения и изберете най-доброто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3125570"/>
                  </a:ext>
                </a:extLst>
              </a:tr>
              <a:tr h="2817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Използвайки техниката на мозъчната атака, учителят изслушва предложенията на учениците за решения на проблема. Оценява се приложимостта / използваемостта на становищата в настоящите условия. Според резултатите от оценката, едно от мненията е избрано като най-ефективното решение. Подчертава се, че дизайнът трябва да бъде най-приложимото решение.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bg-BG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Всяко дете се опитва да нарисува часовника, който си представя. Това е първата стъпка от тяхната художествена работа. Там те ще подобрят творческите си умения</a:t>
                      </a:r>
                      <a:r>
                        <a:rPr lang="bg-BG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и ще имат шанса да видят слабата част от работата си.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bg-BG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След това учителят преминава към частта за моделиране.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7507854"/>
                  </a:ext>
                </a:extLst>
              </a:tr>
            </a:tbl>
          </a:graphicData>
        </a:graphic>
      </p:graphicFrame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447" y="0"/>
            <a:ext cx="1420799" cy="541748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656" b="80795" l="19220" r="81214">
                        <a14:foregroundMark x1="48121" y1="55497" x2="48121" y2="55497"/>
                        <a14:foregroundMark x1="48844" y1="41457" x2="48844" y2="41457"/>
                        <a14:foregroundMark x1="60694" y1="34437" x2="60694" y2="34437"/>
                        <a14:foregroundMark x1="44220" y1="27020" x2="44220" y2="27020"/>
                        <a14:foregroundMark x1="47399" y1="31921" x2="47399" y2="31921"/>
                        <a14:foregroundMark x1="53035" y1="30861" x2="53035" y2="30861"/>
                        <a14:foregroundMark x1="52890" y1="22781" x2="52890" y2="22781"/>
                        <a14:foregroundMark x1="46387" y1="21722" x2="46387" y2="21722"/>
                        <a14:foregroundMark x1="47977" y1="23576" x2="47977" y2="23576"/>
                        <a14:foregroundMark x1="50000" y1="27285" x2="50000" y2="27285"/>
                        <a14:foregroundMark x1="51734" y1="26490" x2="51734" y2="26490"/>
                        <a14:foregroundMark x1="47254" y1="26358" x2="47254" y2="26358"/>
                        <a14:foregroundMark x1="46821" y1="29007" x2="46821" y2="29007"/>
                        <a14:foregroundMark x1="49277" y1="33510" x2="49277" y2="33510"/>
                        <a14:foregroundMark x1="54046" y1="56556" x2="54046" y2="56556"/>
                        <a14:foregroundMark x1="47543" y1="50993" x2="47543" y2="50993"/>
                        <a14:foregroundMark x1="47543" y1="50993" x2="47543" y2="50993"/>
                        <a14:foregroundMark x1="47543" y1="50861" x2="47543" y2="50861"/>
                        <a14:foregroundMark x1="43931" y1="54967" x2="43931" y2="54967"/>
                        <a14:foregroundMark x1="43208" y1="74305" x2="43208" y2="74305"/>
                        <a14:foregroundMark x1="36127" y1="73113" x2="36127" y2="73113"/>
                        <a14:foregroundMark x1="34682" y1="73245" x2="34682" y2="73245"/>
                        <a14:foregroundMark x1="34682" y1="73245" x2="34682" y2="73245"/>
                        <a14:foregroundMark x1="32659" y1="72185" x2="32659" y2="72185"/>
                        <a14:foregroundMark x1="32659" y1="72185" x2="32659" y2="72185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948" y1="72450" x2="32948" y2="72450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647" y1="75894" x2="31647" y2="75894"/>
                        <a14:foregroundMark x1="31792" y1="76159" x2="31792" y2="76159"/>
                        <a14:foregroundMark x1="31792" y1="76159" x2="31792" y2="76159"/>
                        <a14:foregroundMark x1="31792" y1="76159" x2="31792" y2="76159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8179" y1="76291" x2="28179" y2="76291"/>
                        <a14:foregroundMark x1="28179" y1="76954" x2="28179" y2="76954"/>
                        <a14:foregroundMark x1="50000" y1="74305" x2="50000" y2="74305"/>
                        <a14:foregroundMark x1="50000" y1="74040" x2="50000" y2="74040"/>
                        <a14:foregroundMark x1="53324" y1="74702" x2="53324" y2="74702"/>
                        <a14:foregroundMark x1="53613" y1="73113" x2="53613" y2="73113"/>
                        <a14:foregroundMark x1="53613" y1="72848" x2="53613" y2="72848"/>
                        <a14:foregroundMark x1="58092" y1="73113" x2="58092" y2="73113"/>
                        <a14:foregroundMark x1="58092" y1="73113" x2="58092" y2="73113"/>
                        <a14:foregroundMark x1="57803" y1="73113" x2="57803" y2="73113"/>
                        <a14:foregroundMark x1="63006" y1="73907" x2="63006" y2="73907"/>
                        <a14:foregroundMark x1="63006" y1="73907" x2="63006" y2="73907"/>
                        <a14:foregroundMark x1="65462" y1="73642" x2="65462" y2="73642"/>
                        <a14:foregroundMark x1="65462" y1="73642" x2="65462" y2="73642"/>
                        <a14:foregroundMark x1="69798" y1="73642" x2="69798" y2="73642"/>
                        <a14:foregroundMark x1="69798" y1="73642" x2="69798" y2="73642"/>
                        <a14:foregroundMark x1="69798" y1="73642" x2="69798" y2="73642"/>
                        <a14:foregroundMark x1="57225" y1="58675" x2="57225" y2="58675"/>
                        <a14:foregroundMark x1="57225" y1="58675" x2="57225" y2="58675"/>
                        <a14:foregroundMark x1="57225" y1="58675" x2="57225" y2="58675"/>
                        <a14:foregroundMark x1="48844" y1="45298" x2="48844" y2="45298"/>
                        <a14:foregroundMark x1="60116" y1="36159" x2="60116" y2="36159"/>
                        <a14:foregroundMark x1="51156" y1="51788" x2="51156" y2="51788"/>
                        <a14:foregroundMark x1="49133" y1="38278" x2="49133" y2="38278"/>
                        <a14:foregroundMark x1="49133" y1="38278" x2="49133" y2="38278"/>
                        <a14:foregroundMark x1="51301" y1="24238" x2="51301" y2="24238"/>
                        <a14:foregroundMark x1="53757" y1="53245" x2="53757" y2="53245"/>
                        <a14:foregroundMark x1="54480" y1="27550" x2="54480" y2="27550"/>
                        <a14:foregroundMark x1="52312" y1="23709" x2="52312" y2="23709"/>
                        <a14:foregroundMark x1="45087" y1="23709" x2="45087" y2="23709"/>
                        <a14:foregroundMark x1="43931" y1="25430" x2="43931" y2="25430"/>
                        <a14:foregroundMark x1="47543" y1="21722" x2="47543" y2="21722"/>
                        <a14:foregroundMark x1="53324" y1="22914" x2="53324" y2="22914"/>
                        <a14:foregroundMark x1="52312" y1="22517" x2="52312" y2="22517"/>
                        <a14:foregroundMark x1="53468" y1="24238" x2="53468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48555" y1="23444" x2="48555" y2="23444"/>
                        <a14:foregroundMark x1="48699" y1="23444" x2="48699" y2="23444"/>
                        <a14:foregroundMark x1="48699" y1="23444" x2="48699" y2="23444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4509" y1="28609" x2="44509" y2="28609"/>
                        <a14:foregroundMark x1="44509" y1="28609" x2="44509" y2="28609"/>
                        <a14:foregroundMark x1="44509" y1="28609" x2="44509" y2="28609"/>
                        <a14:foregroundMark x1="48266" y1="28742" x2="48266" y2="28742"/>
                        <a14:foregroundMark x1="47543" y1="29404" x2="47543" y2="29404"/>
                        <a14:foregroundMark x1="49133" y1="27815" x2="49133" y2="27815"/>
                        <a14:foregroundMark x1="48844" y1="28477" x2="48844" y2="28477"/>
                        <a14:foregroundMark x1="47543" y1="27020" x2="47543" y2="27020"/>
                        <a14:foregroundMark x1="52601" y1="27020" x2="52601" y2="27020"/>
                        <a14:foregroundMark x1="52168" y1="28609" x2="52168" y2="28609"/>
                        <a14:foregroundMark x1="52168" y1="28609" x2="52168" y2="28609"/>
                        <a14:foregroundMark x1="51590" y1="29801" x2="51590" y2="29801"/>
                        <a14:foregroundMark x1="51590" y1="29801" x2="51590" y2="29801"/>
                        <a14:foregroundMark x1="50289" y1="28874" x2="50289" y2="28874"/>
                        <a14:foregroundMark x1="50434" y1="28874" x2="50434" y2="28874"/>
                        <a14:foregroundMark x1="50434" y1="28874" x2="50434" y2="28874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2746" y1="29801" x2="52746" y2="29801"/>
                        <a14:foregroundMark x1="52746" y1="29801" x2="52746" y2="29801"/>
                        <a14:foregroundMark x1="52746" y1="29801" x2="52746" y2="29801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49277" y1="32185" x2="49277" y2="32185"/>
                        <a14:foregroundMark x1="50578" y1="32185" x2="50578" y2="32185"/>
                        <a14:foregroundMark x1="50145" y1="33775" x2="50145" y2="33775"/>
                        <a14:foregroundMark x1="50000" y1="32980" x2="50000" y2="32980"/>
                        <a14:foregroundMark x1="48266" y1="33510" x2="48266" y2="33510"/>
                        <a14:foregroundMark x1="47543" y1="33377" x2="47543" y2="33377"/>
                        <a14:foregroundMark x1="53468" y1="31391" x2="53468" y2="31391"/>
                        <a14:foregroundMark x1="51012" y1="37881" x2="51012" y2="378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45" t="6597" r="7926" b="17643"/>
          <a:stretch/>
        </p:blipFill>
        <p:spPr>
          <a:xfrm>
            <a:off x="8106125" y="64224"/>
            <a:ext cx="1157893" cy="1225017"/>
          </a:xfrm>
          <a:prstGeom prst="rect">
            <a:avLst/>
          </a:prstGeom>
        </p:spPr>
      </p:pic>
      <p:pic>
        <p:nvPicPr>
          <p:cNvPr id="7" name="Picture 3" descr="C:\Users\M.K ANA OKULU\Desktop\KUKSET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848" y="4097818"/>
            <a:ext cx="1095401" cy="105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4328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2974" r="4432" b="3066"/>
          <a:stretch/>
        </p:blipFill>
        <p:spPr>
          <a:xfrm rot="5400000">
            <a:off x="2009133" y="-2104581"/>
            <a:ext cx="5143501" cy="9352660"/>
          </a:xfrm>
          <a:prstGeom prst="rect">
            <a:avLst/>
          </a:prstGeom>
        </p:spPr>
      </p:pic>
      <p:sp>
        <p:nvSpPr>
          <p:cNvPr id="3" name="Yuvarlatılmış Dikdörtgen 2"/>
          <p:cNvSpPr/>
          <p:nvPr/>
        </p:nvSpPr>
        <p:spPr>
          <a:xfrm>
            <a:off x="313507" y="339633"/>
            <a:ext cx="8656322" cy="452845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423257"/>
              </p:ext>
            </p:extLst>
          </p:nvPr>
        </p:nvGraphicFramePr>
        <p:xfrm>
          <a:off x="899696" y="749592"/>
          <a:ext cx="7916592" cy="33801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16592">
                  <a:extLst>
                    <a:ext uri="{9D8B030D-6E8A-4147-A177-3AD203B41FA5}">
                      <a16:colId xmlns:a16="http://schemas.microsoft.com/office/drawing/2014/main" xmlns="" val="3822740579"/>
                    </a:ext>
                  </a:extLst>
                </a:gridCol>
              </a:tblGrid>
              <a:tr h="562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Направете пример и го проверете: Материалите, необходими за проектирането, са предоставени от учителя. Фазата на проектиране започва.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3125570"/>
                  </a:ext>
                </a:extLst>
              </a:tr>
              <a:tr h="2817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Четири бюра са поставени в отделни части на класната стая. На масата на масата се поставят лепило, ножици, фенерче за слънчевия часовник, хартиена чиния, писалка, фигури.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bg-BG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bg-BG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Чаши за домашни любимци, сламки и ножици за лепило с пясък се поставят на масата за пясъчния часовник.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3. На масата се поставят фигури от картонени кутии за часовника с катран, ножици за слама, лепило за часовите и минутни стрелки.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4. На масата се поставят снимки на различни часовници и писалка и хартия. Помолете ги да нарисуват скици на това какви биха могли да бъдат други часовници.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7507854"/>
                  </a:ext>
                </a:extLst>
              </a:tr>
            </a:tbl>
          </a:graphicData>
        </a:graphic>
      </p:graphicFrame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656" b="80795" l="19220" r="81214">
                        <a14:foregroundMark x1="48121" y1="55497" x2="48121" y2="55497"/>
                        <a14:foregroundMark x1="48844" y1="41457" x2="48844" y2="41457"/>
                        <a14:foregroundMark x1="60694" y1="34437" x2="60694" y2="34437"/>
                        <a14:foregroundMark x1="44220" y1="27020" x2="44220" y2="27020"/>
                        <a14:foregroundMark x1="47399" y1="31921" x2="47399" y2="31921"/>
                        <a14:foregroundMark x1="53035" y1="30861" x2="53035" y2="30861"/>
                        <a14:foregroundMark x1="52890" y1="22781" x2="52890" y2="22781"/>
                        <a14:foregroundMark x1="46387" y1="21722" x2="46387" y2="21722"/>
                        <a14:foregroundMark x1="47977" y1="23576" x2="47977" y2="23576"/>
                        <a14:foregroundMark x1="50000" y1="27285" x2="50000" y2="27285"/>
                        <a14:foregroundMark x1="51734" y1="26490" x2="51734" y2="26490"/>
                        <a14:foregroundMark x1="47254" y1="26358" x2="47254" y2="26358"/>
                        <a14:foregroundMark x1="46821" y1="29007" x2="46821" y2="29007"/>
                        <a14:foregroundMark x1="49277" y1="33510" x2="49277" y2="33510"/>
                        <a14:foregroundMark x1="54046" y1="56556" x2="54046" y2="56556"/>
                        <a14:foregroundMark x1="47543" y1="50993" x2="47543" y2="50993"/>
                        <a14:foregroundMark x1="47543" y1="50993" x2="47543" y2="50993"/>
                        <a14:foregroundMark x1="47543" y1="50861" x2="47543" y2="50861"/>
                        <a14:foregroundMark x1="43931" y1="54967" x2="43931" y2="54967"/>
                        <a14:foregroundMark x1="43208" y1="74305" x2="43208" y2="74305"/>
                        <a14:foregroundMark x1="36127" y1="73113" x2="36127" y2="73113"/>
                        <a14:foregroundMark x1="34682" y1="73245" x2="34682" y2="73245"/>
                        <a14:foregroundMark x1="34682" y1="73245" x2="34682" y2="73245"/>
                        <a14:foregroundMark x1="32659" y1="72185" x2="32659" y2="72185"/>
                        <a14:foregroundMark x1="32659" y1="72185" x2="32659" y2="72185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948" y1="72450" x2="32948" y2="72450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647" y1="75894" x2="31647" y2="75894"/>
                        <a14:foregroundMark x1="31792" y1="76159" x2="31792" y2="76159"/>
                        <a14:foregroundMark x1="31792" y1="76159" x2="31792" y2="76159"/>
                        <a14:foregroundMark x1="31792" y1="76159" x2="31792" y2="76159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8179" y1="76291" x2="28179" y2="76291"/>
                        <a14:foregroundMark x1="28179" y1="76954" x2="28179" y2="76954"/>
                        <a14:foregroundMark x1="50000" y1="74305" x2="50000" y2="74305"/>
                        <a14:foregroundMark x1="50000" y1="74040" x2="50000" y2="74040"/>
                        <a14:foregroundMark x1="53324" y1="74702" x2="53324" y2="74702"/>
                        <a14:foregroundMark x1="53613" y1="73113" x2="53613" y2="73113"/>
                        <a14:foregroundMark x1="53613" y1="72848" x2="53613" y2="72848"/>
                        <a14:foregroundMark x1="58092" y1="73113" x2="58092" y2="73113"/>
                        <a14:foregroundMark x1="58092" y1="73113" x2="58092" y2="73113"/>
                        <a14:foregroundMark x1="57803" y1="73113" x2="57803" y2="73113"/>
                        <a14:foregroundMark x1="63006" y1="73907" x2="63006" y2="73907"/>
                        <a14:foregroundMark x1="63006" y1="73907" x2="63006" y2="73907"/>
                        <a14:foregroundMark x1="65462" y1="73642" x2="65462" y2="73642"/>
                        <a14:foregroundMark x1="65462" y1="73642" x2="65462" y2="73642"/>
                        <a14:foregroundMark x1="69798" y1="73642" x2="69798" y2="73642"/>
                        <a14:foregroundMark x1="69798" y1="73642" x2="69798" y2="73642"/>
                        <a14:foregroundMark x1="69798" y1="73642" x2="69798" y2="73642"/>
                        <a14:foregroundMark x1="57225" y1="58675" x2="57225" y2="58675"/>
                        <a14:foregroundMark x1="57225" y1="58675" x2="57225" y2="58675"/>
                        <a14:foregroundMark x1="57225" y1="58675" x2="57225" y2="58675"/>
                        <a14:foregroundMark x1="48844" y1="45298" x2="48844" y2="45298"/>
                        <a14:foregroundMark x1="60116" y1="36159" x2="60116" y2="36159"/>
                        <a14:foregroundMark x1="51156" y1="51788" x2="51156" y2="51788"/>
                        <a14:foregroundMark x1="49133" y1="38278" x2="49133" y2="38278"/>
                        <a14:foregroundMark x1="49133" y1="38278" x2="49133" y2="38278"/>
                        <a14:foregroundMark x1="51301" y1="24238" x2="51301" y2="24238"/>
                        <a14:foregroundMark x1="53757" y1="53245" x2="53757" y2="53245"/>
                        <a14:foregroundMark x1="54480" y1="27550" x2="54480" y2="27550"/>
                        <a14:foregroundMark x1="52312" y1="23709" x2="52312" y2="23709"/>
                        <a14:foregroundMark x1="45087" y1="23709" x2="45087" y2="23709"/>
                        <a14:foregroundMark x1="43931" y1="25430" x2="43931" y2="25430"/>
                        <a14:foregroundMark x1="47543" y1="21722" x2="47543" y2="21722"/>
                        <a14:foregroundMark x1="53324" y1="22914" x2="53324" y2="22914"/>
                        <a14:foregroundMark x1="52312" y1="22517" x2="52312" y2="22517"/>
                        <a14:foregroundMark x1="53468" y1="24238" x2="53468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48555" y1="23444" x2="48555" y2="23444"/>
                        <a14:foregroundMark x1="48699" y1="23444" x2="48699" y2="23444"/>
                        <a14:foregroundMark x1="48699" y1="23444" x2="48699" y2="23444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4509" y1="28609" x2="44509" y2="28609"/>
                        <a14:foregroundMark x1="44509" y1="28609" x2="44509" y2="28609"/>
                        <a14:foregroundMark x1="44509" y1="28609" x2="44509" y2="28609"/>
                        <a14:foregroundMark x1="48266" y1="28742" x2="48266" y2="28742"/>
                        <a14:foregroundMark x1="47543" y1="29404" x2="47543" y2="29404"/>
                        <a14:foregroundMark x1="49133" y1="27815" x2="49133" y2="27815"/>
                        <a14:foregroundMark x1="48844" y1="28477" x2="48844" y2="28477"/>
                        <a14:foregroundMark x1="47543" y1="27020" x2="47543" y2="27020"/>
                        <a14:foregroundMark x1="52601" y1="27020" x2="52601" y2="27020"/>
                        <a14:foregroundMark x1="52168" y1="28609" x2="52168" y2="28609"/>
                        <a14:foregroundMark x1="52168" y1="28609" x2="52168" y2="28609"/>
                        <a14:foregroundMark x1="51590" y1="29801" x2="51590" y2="29801"/>
                        <a14:foregroundMark x1="51590" y1="29801" x2="51590" y2="29801"/>
                        <a14:foregroundMark x1="50289" y1="28874" x2="50289" y2="28874"/>
                        <a14:foregroundMark x1="50434" y1="28874" x2="50434" y2="28874"/>
                        <a14:foregroundMark x1="50434" y1="28874" x2="50434" y2="28874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2746" y1="29801" x2="52746" y2="29801"/>
                        <a14:foregroundMark x1="52746" y1="29801" x2="52746" y2="29801"/>
                        <a14:foregroundMark x1="52746" y1="29801" x2="52746" y2="29801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49277" y1="32185" x2="49277" y2="32185"/>
                        <a14:foregroundMark x1="50578" y1="32185" x2="50578" y2="32185"/>
                        <a14:foregroundMark x1="50145" y1="33775" x2="50145" y2="33775"/>
                        <a14:foregroundMark x1="50000" y1="32980" x2="50000" y2="32980"/>
                        <a14:foregroundMark x1="48266" y1="33510" x2="48266" y2="33510"/>
                        <a14:foregroundMark x1="47543" y1="33377" x2="47543" y2="33377"/>
                        <a14:foregroundMark x1="53468" y1="31391" x2="53468" y2="31391"/>
                        <a14:foregroundMark x1="51012" y1="37881" x2="51012" y2="378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45" t="6597" r="7926" b="17643"/>
          <a:stretch/>
        </p:blipFill>
        <p:spPr>
          <a:xfrm>
            <a:off x="8106125" y="64224"/>
            <a:ext cx="1157893" cy="1225017"/>
          </a:xfrm>
          <a:prstGeom prst="rect">
            <a:avLst/>
          </a:prstGeom>
        </p:spPr>
      </p:pic>
      <p:pic>
        <p:nvPicPr>
          <p:cNvPr id="7" name="Picture 2" descr="C:\Users\M.K ANA OKULU\Desktop\erasmus 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357"/>
            <a:ext cx="1795235" cy="38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525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2974" r="4432" b="3066"/>
          <a:stretch/>
        </p:blipFill>
        <p:spPr>
          <a:xfrm rot="5400000">
            <a:off x="2009133" y="-2104581"/>
            <a:ext cx="5143501" cy="9352660"/>
          </a:xfrm>
          <a:prstGeom prst="rect">
            <a:avLst/>
          </a:prstGeom>
        </p:spPr>
      </p:pic>
      <p:sp>
        <p:nvSpPr>
          <p:cNvPr id="3" name="Yuvarlatılmış Dikdörtgen 2"/>
          <p:cNvSpPr/>
          <p:nvPr/>
        </p:nvSpPr>
        <p:spPr>
          <a:xfrm>
            <a:off x="313507" y="339633"/>
            <a:ext cx="8656322" cy="452845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" name="Resim 3" descr="C:\Users\User\Desktop\MELTEMÖZSOY\saaat\okul-öncesinde-zaman-kavramı-ve-saat-öğretimi-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140" y="871053"/>
            <a:ext cx="1988185" cy="2202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Resim 4" descr="C:\Users\User\Desktop\MELTEMÖZSOY\saaat\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894" y="609090"/>
            <a:ext cx="1605915" cy="2141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Resim 5" descr="C:\Users\User\Desktop\MELTEMÖZSOY\saaat\çocuklara-saat-nasıl-öğretilebilir-8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892" y="2121061"/>
            <a:ext cx="1858010" cy="1605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Resim 7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1656" b="80795" l="19220" r="81214">
                        <a14:foregroundMark x1="48121" y1="55497" x2="48121" y2="55497"/>
                        <a14:foregroundMark x1="48844" y1="41457" x2="48844" y2="41457"/>
                        <a14:foregroundMark x1="60694" y1="34437" x2="60694" y2="34437"/>
                        <a14:foregroundMark x1="44220" y1="27020" x2="44220" y2="27020"/>
                        <a14:foregroundMark x1="47399" y1="31921" x2="47399" y2="31921"/>
                        <a14:foregroundMark x1="53035" y1="30861" x2="53035" y2="30861"/>
                        <a14:foregroundMark x1="52890" y1="22781" x2="52890" y2="22781"/>
                        <a14:foregroundMark x1="46387" y1="21722" x2="46387" y2="21722"/>
                        <a14:foregroundMark x1="47977" y1="23576" x2="47977" y2="23576"/>
                        <a14:foregroundMark x1="50000" y1="27285" x2="50000" y2="27285"/>
                        <a14:foregroundMark x1="51734" y1="26490" x2="51734" y2="26490"/>
                        <a14:foregroundMark x1="47254" y1="26358" x2="47254" y2="26358"/>
                        <a14:foregroundMark x1="46821" y1="29007" x2="46821" y2="29007"/>
                        <a14:foregroundMark x1="49277" y1="33510" x2="49277" y2="33510"/>
                        <a14:foregroundMark x1="54046" y1="56556" x2="54046" y2="56556"/>
                        <a14:foregroundMark x1="47543" y1="50993" x2="47543" y2="50993"/>
                        <a14:foregroundMark x1="47543" y1="50993" x2="47543" y2="50993"/>
                        <a14:foregroundMark x1="47543" y1="50861" x2="47543" y2="50861"/>
                        <a14:foregroundMark x1="43931" y1="54967" x2="43931" y2="54967"/>
                        <a14:foregroundMark x1="43208" y1="74305" x2="43208" y2="74305"/>
                        <a14:foregroundMark x1="36127" y1="73113" x2="36127" y2="73113"/>
                        <a14:foregroundMark x1="34682" y1="73245" x2="34682" y2="73245"/>
                        <a14:foregroundMark x1="34682" y1="73245" x2="34682" y2="73245"/>
                        <a14:foregroundMark x1="32659" y1="72185" x2="32659" y2="72185"/>
                        <a14:foregroundMark x1="32659" y1="72185" x2="32659" y2="72185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948" y1="72450" x2="32948" y2="72450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647" y1="75894" x2="31647" y2="75894"/>
                        <a14:foregroundMark x1="31792" y1="76159" x2="31792" y2="76159"/>
                        <a14:foregroundMark x1="31792" y1="76159" x2="31792" y2="76159"/>
                        <a14:foregroundMark x1="31792" y1="76159" x2="31792" y2="76159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8179" y1="76291" x2="28179" y2="76291"/>
                        <a14:foregroundMark x1="28179" y1="76954" x2="28179" y2="76954"/>
                        <a14:foregroundMark x1="50000" y1="74305" x2="50000" y2="74305"/>
                        <a14:foregroundMark x1="50000" y1="74040" x2="50000" y2="74040"/>
                        <a14:foregroundMark x1="53324" y1="74702" x2="53324" y2="74702"/>
                        <a14:foregroundMark x1="53613" y1="73113" x2="53613" y2="73113"/>
                        <a14:foregroundMark x1="53613" y1="72848" x2="53613" y2="72848"/>
                        <a14:foregroundMark x1="58092" y1="73113" x2="58092" y2="73113"/>
                        <a14:foregroundMark x1="58092" y1="73113" x2="58092" y2="73113"/>
                        <a14:foregroundMark x1="57803" y1="73113" x2="57803" y2="73113"/>
                        <a14:foregroundMark x1="63006" y1="73907" x2="63006" y2="73907"/>
                        <a14:foregroundMark x1="63006" y1="73907" x2="63006" y2="73907"/>
                        <a14:foregroundMark x1="65462" y1="73642" x2="65462" y2="73642"/>
                        <a14:foregroundMark x1="65462" y1="73642" x2="65462" y2="73642"/>
                        <a14:foregroundMark x1="69798" y1="73642" x2="69798" y2="73642"/>
                        <a14:foregroundMark x1="69798" y1="73642" x2="69798" y2="73642"/>
                        <a14:foregroundMark x1="69798" y1="73642" x2="69798" y2="73642"/>
                        <a14:foregroundMark x1="57225" y1="58675" x2="57225" y2="58675"/>
                        <a14:foregroundMark x1="57225" y1="58675" x2="57225" y2="58675"/>
                        <a14:foregroundMark x1="57225" y1="58675" x2="57225" y2="58675"/>
                        <a14:foregroundMark x1="48844" y1="45298" x2="48844" y2="45298"/>
                        <a14:foregroundMark x1="60116" y1="36159" x2="60116" y2="36159"/>
                        <a14:foregroundMark x1="51156" y1="51788" x2="51156" y2="51788"/>
                        <a14:foregroundMark x1="49133" y1="38278" x2="49133" y2="38278"/>
                        <a14:foregroundMark x1="49133" y1="38278" x2="49133" y2="38278"/>
                        <a14:foregroundMark x1="51301" y1="24238" x2="51301" y2="24238"/>
                        <a14:foregroundMark x1="53757" y1="53245" x2="53757" y2="53245"/>
                        <a14:foregroundMark x1="54480" y1="27550" x2="54480" y2="27550"/>
                        <a14:foregroundMark x1="52312" y1="23709" x2="52312" y2="23709"/>
                        <a14:foregroundMark x1="45087" y1="23709" x2="45087" y2="23709"/>
                        <a14:foregroundMark x1="43931" y1="25430" x2="43931" y2="25430"/>
                        <a14:foregroundMark x1="47543" y1="21722" x2="47543" y2="21722"/>
                        <a14:foregroundMark x1="53324" y1="22914" x2="53324" y2="22914"/>
                        <a14:foregroundMark x1="52312" y1="22517" x2="52312" y2="22517"/>
                        <a14:foregroundMark x1="53468" y1="24238" x2="53468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48555" y1="23444" x2="48555" y2="23444"/>
                        <a14:foregroundMark x1="48699" y1="23444" x2="48699" y2="23444"/>
                        <a14:foregroundMark x1="48699" y1="23444" x2="48699" y2="23444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4509" y1="28609" x2="44509" y2="28609"/>
                        <a14:foregroundMark x1="44509" y1="28609" x2="44509" y2="28609"/>
                        <a14:foregroundMark x1="44509" y1="28609" x2="44509" y2="28609"/>
                        <a14:foregroundMark x1="48266" y1="28742" x2="48266" y2="28742"/>
                        <a14:foregroundMark x1="47543" y1="29404" x2="47543" y2="29404"/>
                        <a14:foregroundMark x1="49133" y1="27815" x2="49133" y2="27815"/>
                        <a14:foregroundMark x1="48844" y1="28477" x2="48844" y2="28477"/>
                        <a14:foregroundMark x1="47543" y1="27020" x2="47543" y2="27020"/>
                        <a14:foregroundMark x1="52601" y1="27020" x2="52601" y2="27020"/>
                        <a14:foregroundMark x1="52168" y1="28609" x2="52168" y2="28609"/>
                        <a14:foregroundMark x1="52168" y1="28609" x2="52168" y2="28609"/>
                        <a14:foregroundMark x1="51590" y1="29801" x2="51590" y2="29801"/>
                        <a14:foregroundMark x1="51590" y1="29801" x2="51590" y2="29801"/>
                        <a14:foregroundMark x1="50289" y1="28874" x2="50289" y2="28874"/>
                        <a14:foregroundMark x1="50434" y1="28874" x2="50434" y2="28874"/>
                        <a14:foregroundMark x1="50434" y1="28874" x2="50434" y2="28874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2746" y1="29801" x2="52746" y2="29801"/>
                        <a14:foregroundMark x1="52746" y1="29801" x2="52746" y2="29801"/>
                        <a14:foregroundMark x1="52746" y1="29801" x2="52746" y2="29801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49277" y1="32185" x2="49277" y2="32185"/>
                        <a14:foregroundMark x1="50578" y1="32185" x2="50578" y2="32185"/>
                        <a14:foregroundMark x1="50145" y1="33775" x2="50145" y2="33775"/>
                        <a14:foregroundMark x1="50000" y1="32980" x2="50000" y2="32980"/>
                        <a14:foregroundMark x1="48266" y1="33510" x2="48266" y2="33510"/>
                        <a14:foregroundMark x1="47543" y1="33377" x2="47543" y2="33377"/>
                        <a14:foregroundMark x1="53468" y1="31391" x2="53468" y2="31391"/>
                        <a14:foregroundMark x1="51012" y1="37881" x2="51012" y2="378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45" t="6597" r="7926" b="17643"/>
          <a:stretch/>
        </p:blipFill>
        <p:spPr>
          <a:xfrm>
            <a:off x="8106125" y="64224"/>
            <a:ext cx="1157893" cy="1225017"/>
          </a:xfrm>
          <a:prstGeom prst="rect">
            <a:avLst/>
          </a:prstGeom>
        </p:spPr>
      </p:pic>
      <p:pic>
        <p:nvPicPr>
          <p:cNvPr id="9" name="Picture 2" descr="C:\Users\M.K ANA OKULU\Desktop\erasmus logo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447" y="7123"/>
            <a:ext cx="1795235" cy="38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M.K ANA OKULU\Desktop\KUKSET 2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848" y="4097818"/>
            <a:ext cx="1095401" cy="105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1435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2974" r="4432" b="3066"/>
          <a:stretch/>
        </p:blipFill>
        <p:spPr>
          <a:xfrm rot="5400000">
            <a:off x="2009133" y="-2092706"/>
            <a:ext cx="5143501" cy="9352660"/>
          </a:xfrm>
          <a:prstGeom prst="rect">
            <a:avLst/>
          </a:prstGeom>
        </p:spPr>
      </p:pic>
      <p:sp>
        <p:nvSpPr>
          <p:cNvPr id="3" name="Yuvarlatılmış Dikdörtgen 2"/>
          <p:cNvSpPr/>
          <p:nvPr/>
        </p:nvSpPr>
        <p:spPr>
          <a:xfrm>
            <a:off x="313507" y="339633"/>
            <a:ext cx="8656322" cy="452845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688039"/>
              </p:ext>
            </p:extLst>
          </p:nvPr>
        </p:nvGraphicFramePr>
        <p:xfrm>
          <a:off x="854439" y="783169"/>
          <a:ext cx="7879402" cy="3573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79402">
                  <a:extLst>
                    <a:ext uri="{9D8B030D-6E8A-4147-A177-3AD203B41FA5}">
                      <a16:colId xmlns:a16="http://schemas.microsoft.com/office/drawing/2014/main" xmlns="" val="3822740579"/>
                    </a:ext>
                  </a:extLst>
                </a:gridCol>
              </a:tblGrid>
              <a:tr h="5509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Споделеният</a:t>
                      </a:r>
                      <a:r>
                        <a:rPr lang="bg-BG" sz="1200" b="1" baseline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Продукт 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3125570"/>
                  </a:ext>
                </a:extLst>
              </a:tr>
              <a:tr h="30221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Всеки ученик споделя примерния продукт със своите приятели и учител и има възможност да провери какво са направили другите. Целта тук е да се учим в приятелска среда, като сравняваме това, което ученикът прави, с другите. Всеки ученик обяснява накратко на своите приятели продукта, който е направил.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7507854"/>
                  </a:ext>
                </a:extLst>
              </a:tr>
            </a:tbl>
          </a:graphicData>
        </a:graphic>
      </p:graphicFrame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656" b="80795" l="19220" r="81214">
                        <a14:foregroundMark x1="48121" y1="55497" x2="48121" y2="55497"/>
                        <a14:foregroundMark x1="48844" y1="41457" x2="48844" y2="41457"/>
                        <a14:foregroundMark x1="60694" y1="34437" x2="60694" y2="34437"/>
                        <a14:foregroundMark x1="44220" y1="27020" x2="44220" y2="27020"/>
                        <a14:foregroundMark x1="47399" y1="31921" x2="47399" y2="31921"/>
                        <a14:foregroundMark x1="53035" y1="30861" x2="53035" y2="30861"/>
                        <a14:foregroundMark x1="52890" y1="22781" x2="52890" y2="22781"/>
                        <a14:foregroundMark x1="46387" y1="21722" x2="46387" y2="21722"/>
                        <a14:foregroundMark x1="47977" y1="23576" x2="47977" y2="23576"/>
                        <a14:foregroundMark x1="50000" y1="27285" x2="50000" y2="27285"/>
                        <a14:foregroundMark x1="51734" y1="26490" x2="51734" y2="26490"/>
                        <a14:foregroundMark x1="47254" y1="26358" x2="47254" y2="26358"/>
                        <a14:foregroundMark x1="46821" y1="29007" x2="46821" y2="29007"/>
                        <a14:foregroundMark x1="49277" y1="33510" x2="49277" y2="33510"/>
                        <a14:foregroundMark x1="54046" y1="56556" x2="54046" y2="56556"/>
                        <a14:foregroundMark x1="47543" y1="50993" x2="47543" y2="50993"/>
                        <a14:foregroundMark x1="47543" y1="50993" x2="47543" y2="50993"/>
                        <a14:foregroundMark x1="47543" y1="50861" x2="47543" y2="50861"/>
                        <a14:foregroundMark x1="43931" y1="54967" x2="43931" y2="54967"/>
                        <a14:foregroundMark x1="43208" y1="74305" x2="43208" y2="74305"/>
                        <a14:foregroundMark x1="36127" y1="73113" x2="36127" y2="73113"/>
                        <a14:foregroundMark x1="34682" y1="73245" x2="34682" y2="73245"/>
                        <a14:foregroundMark x1="34682" y1="73245" x2="34682" y2="73245"/>
                        <a14:foregroundMark x1="32659" y1="72185" x2="32659" y2="72185"/>
                        <a14:foregroundMark x1="32659" y1="72185" x2="32659" y2="72185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948" y1="72450" x2="32948" y2="72450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647" y1="75894" x2="31647" y2="75894"/>
                        <a14:foregroundMark x1="31792" y1="76159" x2="31792" y2="76159"/>
                        <a14:foregroundMark x1="31792" y1="76159" x2="31792" y2="76159"/>
                        <a14:foregroundMark x1="31792" y1="76159" x2="31792" y2="76159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8179" y1="76291" x2="28179" y2="76291"/>
                        <a14:foregroundMark x1="28179" y1="76954" x2="28179" y2="76954"/>
                        <a14:foregroundMark x1="50000" y1="74305" x2="50000" y2="74305"/>
                        <a14:foregroundMark x1="50000" y1="74040" x2="50000" y2="74040"/>
                        <a14:foregroundMark x1="53324" y1="74702" x2="53324" y2="74702"/>
                        <a14:foregroundMark x1="53613" y1="73113" x2="53613" y2="73113"/>
                        <a14:foregroundMark x1="53613" y1="72848" x2="53613" y2="72848"/>
                        <a14:foregroundMark x1="58092" y1="73113" x2="58092" y2="73113"/>
                        <a14:foregroundMark x1="58092" y1="73113" x2="58092" y2="73113"/>
                        <a14:foregroundMark x1="57803" y1="73113" x2="57803" y2="73113"/>
                        <a14:foregroundMark x1="63006" y1="73907" x2="63006" y2="73907"/>
                        <a14:foregroundMark x1="63006" y1="73907" x2="63006" y2="73907"/>
                        <a14:foregroundMark x1="65462" y1="73642" x2="65462" y2="73642"/>
                        <a14:foregroundMark x1="65462" y1="73642" x2="65462" y2="73642"/>
                        <a14:foregroundMark x1="69798" y1="73642" x2="69798" y2="73642"/>
                        <a14:foregroundMark x1="69798" y1="73642" x2="69798" y2="73642"/>
                        <a14:foregroundMark x1="69798" y1="73642" x2="69798" y2="73642"/>
                        <a14:foregroundMark x1="57225" y1="58675" x2="57225" y2="58675"/>
                        <a14:foregroundMark x1="57225" y1="58675" x2="57225" y2="58675"/>
                        <a14:foregroundMark x1="57225" y1="58675" x2="57225" y2="58675"/>
                        <a14:foregroundMark x1="48844" y1="45298" x2="48844" y2="45298"/>
                        <a14:foregroundMark x1="60116" y1="36159" x2="60116" y2="36159"/>
                        <a14:foregroundMark x1="51156" y1="51788" x2="51156" y2="51788"/>
                        <a14:foregroundMark x1="49133" y1="38278" x2="49133" y2="38278"/>
                        <a14:foregroundMark x1="49133" y1="38278" x2="49133" y2="38278"/>
                        <a14:foregroundMark x1="51301" y1="24238" x2="51301" y2="24238"/>
                        <a14:foregroundMark x1="53757" y1="53245" x2="53757" y2="53245"/>
                        <a14:foregroundMark x1="54480" y1="27550" x2="54480" y2="27550"/>
                        <a14:foregroundMark x1="52312" y1="23709" x2="52312" y2="23709"/>
                        <a14:foregroundMark x1="45087" y1="23709" x2="45087" y2="23709"/>
                        <a14:foregroundMark x1="43931" y1="25430" x2="43931" y2="25430"/>
                        <a14:foregroundMark x1="47543" y1="21722" x2="47543" y2="21722"/>
                        <a14:foregroundMark x1="53324" y1="22914" x2="53324" y2="22914"/>
                        <a14:foregroundMark x1="52312" y1="22517" x2="52312" y2="22517"/>
                        <a14:foregroundMark x1="53468" y1="24238" x2="53468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48555" y1="23444" x2="48555" y2="23444"/>
                        <a14:foregroundMark x1="48699" y1="23444" x2="48699" y2="23444"/>
                        <a14:foregroundMark x1="48699" y1="23444" x2="48699" y2="23444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4509" y1="28609" x2="44509" y2="28609"/>
                        <a14:foregroundMark x1="44509" y1="28609" x2="44509" y2="28609"/>
                        <a14:foregroundMark x1="44509" y1="28609" x2="44509" y2="28609"/>
                        <a14:foregroundMark x1="48266" y1="28742" x2="48266" y2="28742"/>
                        <a14:foregroundMark x1="47543" y1="29404" x2="47543" y2="29404"/>
                        <a14:foregroundMark x1="49133" y1="27815" x2="49133" y2="27815"/>
                        <a14:foregroundMark x1="48844" y1="28477" x2="48844" y2="28477"/>
                        <a14:foregroundMark x1="47543" y1="27020" x2="47543" y2="27020"/>
                        <a14:foregroundMark x1="52601" y1="27020" x2="52601" y2="27020"/>
                        <a14:foregroundMark x1="52168" y1="28609" x2="52168" y2="28609"/>
                        <a14:foregroundMark x1="52168" y1="28609" x2="52168" y2="28609"/>
                        <a14:foregroundMark x1="51590" y1="29801" x2="51590" y2="29801"/>
                        <a14:foregroundMark x1="51590" y1="29801" x2="51590" y2="29801"/>
                        <a14:foregroundMark x1="50289" y1="28874" x2="50289" y2="28874"/>
                        <a14:foregroundMark x1="50434" y1="28874" x2="50434" y2="28874"/>
                        <a14:foregroundMark x1="50434" y1="28874" x2="50434" y2="28874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2746" y1="29801" x2="52746" y2="29801"/>
                        <a14:foregroundMark x1="52746" y1="29801" x2="52746" y2="29801"/>
                        <a14:foregroundMark x1="52746" y1="29801" x2="52746" y2="29801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49277" y1="32185" x2="49277" y2="32185"/>
                        <a14:foregroundMark x1="50578" y1="32185" x2="50578" y2="32185"/>
                        <a14:foregroundMark x1="50145" y1="33775" x2="50145" y2="33775"/>
                        <a14:foregroundMark x1="50000" y1="32980" x2="50000" y2="32980"/>
                        <a14:foregroundMark x1="48266" y1="33510" x2="48266" y2="33510"/>
                        <a14:foregroundMark x1="47543" y1="33377" x2="47543" y2="33377"/>
                        <a14:foregroundMark x1="53468" y1="31391" x2="53468" y2="31391"/>
                        <a14:foregroundMark x1="51012" y1="37881" x2="51012" y2="378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45" t="6597" r="7926" b="17643"/>
          <a:stretch/>
        </p:blipFill>
        <p:spPr>
          <a:xfrm>
            <a:off x="8296130" y="-90156"/>
            <a:ext cx="1157893" cy="1225017"/>
          </a:xfrm>
          <a:prstGeom prst="rect">
            <a:avLst/>
          </a:prstGeom>
        </p:spPr>
      </p:pic>
      <p:pic>
        <p:nvPicPr>
          <p:cNvPr id="7" name="Picture 2" descr="C:\Users\M.K ANA OKULU\Desktop\erasmus 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848" y="96"/>
            <a:ext cx="1795235" cy="38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M.K ANA OKULU\Desktop\KUKSET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848" y="4097818"/>
            <a:ext cx="1095401" cy="105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222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2974" r="4432" b="3066"/>
          <a:stretch/>
        </p:blipFill>
        <p:spPr>
          <a:xfrm rot="5400000">
            <a:off x="2009133" y="-2104581"/>
            <a:ext cx="5143501" cy="9352660"/>
          </a:xfrm>
          <a:prstGeom prst="rect">
            <a:avLst/>
          </a:prstGeom>
        </p:spPr>
      </p:pic>
      <p:sp>
        <p:nvSpPr>
          <p:cNvPr id="3" name="Yuvarlatılmış Dikdörtgen 2"/>
          <p:cNvSpPr/>
          <p:nvPr/>
        </p:nvSpPr>
        <p:spPr>
          <a:xfrm>
            <a:off x="321002" y="305495"/>
            <a:ext cx="8656322" cy="452845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737964"/>
              </p:ext>
            </p:extLst>
          </p:nvPr>
        </p:nvGraphicFramePr>
        <p:xfrm>
          <a:off x="996943" y="617517"/>
          <a:ext cx="7879402" cy="36230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79402">
                  <a:extLst>
                    <a:ext uri="{9D8B030D-6E8A-4147-A177-3AD203B41FA5}">
                      <a16:colId xmlns:a16="http://schemas.microsoft.com/office/drawing/2014/main" xmlns="" val="3822740579"/>
                    </a:ext>
                  </a:extLst>
                </a:gridCol>
              </a:tblGrid>
              <a:tr h="5384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r>
                        <a:rPr lang="bg-BG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 </a:t>
                      </a:r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продукта и по-добро мислене</a:t>
                      </a:r>
                      <a:r>
                        <a:rPr lang="bg-BG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3125570"/>
                  </a:ext>
                </a:extLst>
              </a:tr>
              <a:tr h="30221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Учениците разглеждат направения модел. Какво друго може да се направи? Мозъчната атака е направена. Учениците, които сравняват продуктите, които произвеждат, с тези на своите приятели и ги обсъждат заедно, може да почувстват необходимостта да подобрят своите продукти.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На учениците: „Всички вие сте художници, така че ще представите часовниците си на място във вашия град. Къде ще бъде в другия град и как ще работи? Какво бихте използвали като мощност? ’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(Учителят поставя слънчевата система, модела на вятърната енергия, хидроенергийната система, които е показал и представил преди.) Децата използват един от тях за захранване и управление на часовника. Учителят може да раздели децата на групи или индивидуални.</a:t>
                      </a:r>
                      <a:endParaRPr lang="tr-TR" sz="1600" baseline="0" dirty="0" smtClean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7507854"/>
                  </a:ext>
                </a:extLst>
              </a:tr>
            </a:tbl>
          </a:graphicData>
        </a:graphic>
      </p:graphicFrame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656" b="80795" l="19220" r="81214">
                        <a14:foregroundMark x1="48121" y1="55497" x2="48121" y2="55497"/>
                        <a14:foregroundMark x1="48844" y1="41457" x2="48844" y2="41457"/>
                        <a14:foregroundMark x1="60694" y1="34437" x2="60694" y2="34437"/>
                        <a14:foregroundMark x1="44220" y1="27020" x2="44220" y2="27020"/>
                        <a14:foregroundMark x1="47399" y1="31921" x2="47399" y2="31921"/>
                        <a14:foregroundMark x1="53035" y1="30861" x2="53035" y2="30861"/>
                        <a14:foregroundMark x1="52890" y1="22781" x2="52890" y2="22781"/>
                        <a14:foregroundMark x1="46387" y1="21722" x2="46387" y2="21722"/>
                        <a14:foregroundMark x1="47977" y1="23576" x2="47977" y2="23576"/>
                        <a14:foregroundMark x1="50000" y1="27285" x2="50000" y2="27285"/>
                        <a14:foregroundMark x1="51734" y1="26490" x2="51734" y2="26490"/>
                        <a14:foregroundMark x1="47254" y1="26358" x2="47254" y2="26358"/>
                        <a14:foregroundMark x1="46821" y1="29007" x2="46821" y2="29007"/>
                        <a14:foregroundMark x1="49277" y1="33510" x2="49277" y2="33510"/>
                        <a14:foregroundMark x1="54046" y1="56556" x2="54046" y2="56556"/>
                        <a14:foregroundMark x1="47543" y1="50993" x2="47543" y2="50993"/>
                        <a14:foregroundMark x1="47543" y1="50993" x2="47543" y2="50993"/>
                        <a14:foregroundMark x1="47543" y1="50861" x2="47543" y2="50861"/>
                        <a14:foregroundMark x1="43931" y1="54967" x2="43931" y2="54967"/>
                        <a14:foregroundMark x1="43208" y1="74305" x2="43208" y2="74305"/>
                        <a14:foregroundMark x1="36127" y1="73113" x2="36127" y2="73113"/>
                        <a14:foregroundMark x1="34682" y1="73245" x2="34682" y2="73245"/>
                        <a14:foregroundMark x1="34682" y1="73245" x2="34682" y2="73245"/>
                        <a14:foregroundMark x1="32659" y1="72185" x2="32659" y2="72185"/>
                        <a14:foregroundMark x1="32659" y1="72185" x2="32659" y2="72185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948" y1="72450" x2="32948" y2="72450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647" y1="75894" x2="31647" y2="75894"/>
                        <a14:foregroundMark x1="31792" y1="76159" x2="31792" y2="76159"/>
                        <a14:foregroundMark x1="31792" y1="76159" x2="31792" y2="76159"/>
                        <a14:foregroundMark x1="31792" y1="76159" x2="31792" y2="76159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8179" y1="76291" x2="28179" y2="76291"/>
                        <a14:foregroundMark x1="28179" y1="76954" x2="28179" y2="76954"/>
                        <a14:foregroundMark x1="50000" y1="74305" x2="50000" y2="74305"/>
                        <a14:foregroundMark x1="50000" y1="74040" x2="50000" y2="74040"/>
                        <a14:foregroundMark x1="53324" y1="74702" x2="53324" y2="74702"/>
                        <a14:foregroundMark x1="53613" y1="73113" x2="53613" y2="73113"/>
                        <a14:foregroundMark x1="53613" y1="72848" x2="53613" y2="72848"/>
                        <a14:foregroundMark x1="58092" y1="73113" x2="58092" y2="73113"/>
                        <a14:foregroundMark x1="58092" y1="73113" x2="58092" y2="73113"/>
                        <a14:foregroundMark x1="57803" y1="73113" x2="57803" y2="73113"/>
                        <a14:foregroundMark x1="63006" y1="73907" x2="63006" y2="73907"/>
                        <a14:foregroundMark x1="63006" y1="73907" x2="63006" y2="73907"/>
                        <a14:foregroundMark x1="65462" y1="73642" x2="65462" y2="73642"/>
                        <a14:foregroundMark x1="65462" y1="73642" x2="65462" y2="73642"/>
                        <a14:foregroundMark x1="69798" y1="73642" x2="69798" y2="73642"/>
                        <a14:foregroundMark x1="69798" y1="73642" x2="69798" y2="73642"/>
                        <a14:foregroundMark x1="69798" y1="73642" x2="69798" y2="73642"/>
                        <a14:foregroundMark x1="57225" y1="58675" x2="57225" y2="58675"/>
                        <a14:foregroundMark x1="57225" y1="58675" x2="57225" y2="58675"/>
                        <a14:foregroundMark x1="57225" y1="58675" x2="57225" y2="58675"/>
                        <a14:foregroundMark x1="48844" y1="45298" x2="48844" y2="45298"/>
                        <a14:foregroundMark x1="60116" y1="36159" x2="60116" y2="36159"/>
                        <a14:foregroundMark x1="51156" y1="51788" x2="51156" y2="51788"/>
                        <a14:foregroundMark x1="49133" y1="38278" x2="49133" y2="38278"/>
                        <a14:foregroundMark x1="49133" y1="38278" x2="49133" y2="38278"/>
                        <a14:foregroundMark x1="51301" y1="24238" x2="51301" y2="24238"/>
                        <a14:foregroundMark x1="53757" y1="53245" x2="53757" y2="53245"/>
                        <a14:foregroundMark x1="54480" y1="27550" x2="54480" y2="27550"/>
                        <a14:foregroundMark x1="52312" y1="23709" x2="52312" y2="23709"/>
                        <a14:foregroundMark x1="45087" y1="23709" x2="45087" y2="23709"/>
                        <a14:foregroundMark x1="43931" y1="25430" x2="43931" y2="25430"/>
                        <a14:foregroundMark x1="47543" y1="21722" x2="47543" y2="21722"/>
                        <a14:foregroundMark x1="53324" y1="22914" x2="53324" y2="22914"/>
                        <a14:foregroundMark x1="52312" y1="22517" x2="52312" y2="22517"/>
                        <a14:foregroundMark x1="53468" y1="24238" x2="53468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48555" y1="23444" x2="48555" y2="23444"/>
                        <a14:foregroundMark x1="48699" y1="23444" x2="48699" y2="23444"/>
                        <a14:foregroundMark x1="48699" y1="23444" x2="48699" y2="23444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4509" y1="28609" x2="44509" y2="28609"/>
                        <a14:foregroundMark x1="44509" y1="28609" x2="44509" y2="28609"/>
                        <a14:foregroundMark x1="44509" y1="28609" x2="44509" y2="28609"/>
                        <a14:foregroundMark x1="48266" y1="28742" x2="48266" y2="28742"/>
                        <a14:foregroundMark x1="47543" y1="29404" x2="47543" y2="29404"/>
                        <a14:foregroundMark x1="49133" y1="27815" x2="49133" y2="27815"/>
                        <a14:foregroundMark x1="48844" y1="28477" x2="48844" y2="28477"/>
                        <a14:foregroundMark x1="47543" y1="27020" x2="47543" y2="27020"/>
                        <a14:foregroundMark x1="52601" y1="27020" x2="52601" y2="27020"/>
                        <a14:foregroundMark x1="52168" y1="28609" x2="52168" y2="28609"/>
                        <a14:foregroundMark x1="52168" y1="28609" x2="52168" y2="28609"/>
                        <a14:foregroundMark x1="51590" y1="29801" x2="51590" y2="29801"/>
                        <a14:foregroundMark x1="51590" y1="29801" x2="51590" y2="29801"/>
                        <a14:foregroundMark x1="50289" y1="28874" x2="50289" y2="28874"/>
                        <a14:foregroundMark x1="50434" y1="28874" x2="50434" y2="28874"/>
                        <a14:foregroundMark x1="50434" y1="28874" x2="50434" y2="28874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2746" y1="29801" x2="52746" y2="29801"/>
                        <a14:foregroundMark x1="52746" y1="29801" x2="52746" y2="29801"/>
                        <a14:foregroundMark x1="52746" y1="29801" x2="52746" y2="29801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49277" y1="32185" x2="49277" y2="32185"/>
                        <a14:foregroundMark x1="50578" y1="32185" x2="50578" y2="32185"/>
                        <a14:foregroundMark x1="50145" y1="33775" x2="50145" y2="33775"/>
                        <a14:foregroundMark x1="50000" y1="32980" x2="50000" y2="32980"/>
                        <a14:foregroundMark x1="48266" y1="33510" x2="48266" y2="33510"/>
                        <a14:foregroundMark x1="47543" y1="33377" x2="47543" y2="33377"/>
                        <a14:foregroundMark x1="53468" y1="31391" x2="53468" y2="31391"/>
                        <a14:foregroundMark x1="51012" y1="37881" x2="51012" y2="378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45" t="6597" r="7926" b="17643"/>
          <a:stretch/>
        </p:blipFill>
        <p:spPr>
          <a:xfrm>
            <a:off x="8296130" y="-12039"/>
            <a:ext cx="1157893" cy="1225017"/>
          </a:xfrm>
          <a:prstGeom prst="rect">
            <a:avLst/>
          </a:prstGeom>
        </p:spPr>
      </p:pic>
      <p:pic>
        <p:nvPicPr>
          <p:cNvPr id="7" name="Picture 2" descr="C:\Users\M.K ANA OKULU\Desktop\erasmus 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848" y="-2"/>
            <a:ext cx="1795235" cy="38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M.K ANA OKULU\Desktop\KUKSET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848" y="4097818"/>
            <a:ext cx="1095401" cy="105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755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2974" r="4432" b="3066"/>
          <a:stretch/>
        </p:blipFill>
        <p:spPr>
          <a:xfrm rot="5400000">
            <a:off x="2009133" y="-2104581"/>
            <a:ext cx="5143501" cy="9352660"/>
          </a:xfrm>
          <a:prstGeom prst="rect">
            <a:avLst/>
          </a:prstGeom>
        </p:spPr>
      </p:pic>
      <p:sp>
        <p:nvSpPr>
          <p:cNvPr id="3" name="Yuvarlatılmış Dikdörtgen 2"/>
          <p:cNvSpPr/>
          <p:nvPr/>
        </p:nvSpPr>
        <p:spPr>
          <a:xfrm>
            <a:off x="313507" y="339633"/>
            <a:ext cx="8656322" cy="452845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116026"/>
              </p:ext>
            </p:extLst>
          </p:nvPr>
        </p:nvGraphicFramePr>
        <p:xfrm>
          <a:off x="854439" y="783169"/>
          <a:ext cx="7879402" cy="3573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79402">
                  <a:extLst>
                    <a:ext uri="{9D8B030D-6E8A-4147-A177-3AD203B41FA5}">
                      <a16:colId xmlns:a16="http://schemas.microsoft.com/office/drawing/2014/main" xmlns="" val="3822740579"/>
                    </a:ext>
                  </a:extLst>
                </a:gridCol>
              </a:tblGrid>
              <a:tr h="5509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Оценка на Учителя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3125570"/>
                  </a:ext>
                </a:extLst>
              </a:tr>
              <a:tr h="30221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Учителят използва и мотивиращи изявления, за да помогне на учениците да подобрят собствените си продукти</a:t>
                      </a:r>
                      <a:r>
                        <a:rPr lang="en-GB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7507854"/>
                  </a:ext>
                </a:extLst>
              </a:tr>
            </a:tbl>
          </a:graphicData>
        </a:graphic>
      </p:graphicFrame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656" b="80795" l="19220" r="81214">
                        <a14:foregroundMark x1="48121" y1="55497" x2="48121" y2="55497"/>
                        <a14:foregroundMark x1="48844" y1="41457" x2="48844" y2="41457"/>
                        <a14:foregroundMark x1="60694" y1="34437" x2="60694" y2="34437"/>
                        <a14:foregroundMark x1="44220" y1="27020" x2="44220" y2="27020"/>
                        <a14:foregroundMark x1="47399" y1="31921" x2="47399" y2="31921"/>
                        <a14:foregroundMark x1="53035" y1="30861" x2="53035" y2="30861"/>
                        <a14:foregroundMark x1="52890" y1="22781" x2="52890" y2="22781"/>
                        <a14:foregroundMark x1="46387" y1="21722" x2="46387" y2="21722"/>
                        <a14:foregroundMark x1="47977" y1="23576" x2="47977" y2="23576"/>
                        <a14:foregroundMark x1="50000" y1="27285" x2="50000" y2="27285"/>
                        <a14:foregroundMark x1="51734" y1="26490" x2="51734" y2="26490"/>
                        <a14:foregroundMark x1="47254" y1="26358" x2="47254" y2="26358"/>
                        <a14:foregroundMark x1="46821" y1="29007" x2="46821" y2="29007"/>
                        <a14:foregroundMark x1="49277" y1="33510" x2="49277" y2="33510"/>
                        <a14:foregroundMark x1="54046" y1="56556" x2="54046" y2="56556"/>
                        <a14:foregroundMark x1="47543" y1="50993" x2="47543" y2="50993"/>
                        <a14:foregroundMark x1="47543" y1="50993" x2="47543" y2="50993"/>
                        <a14:foregroundMark x1="47543" y1="50861" x2="47543" y2="50861"/>
                        <a14:foregroundMark x1="43931" y1="54967" x2="43931" y2="54967"/>
                        <a14:foregroundMark x1="43208" y1="74305" x2="43208" y2="74305"/>
                        <a14:foregroundMark x1="36127" y1="73113" x2="36127" y2="73113"/>
                        <a14:foregroundMark x1="34682" y1="73245" x2="34682" y2="73245"/>
                        <a14:foregroundMark x1="34682" y1="73245" x2="34682" y2="73245"/>
                        <a14:foregroundMark x1="32659" y1="72185" x2="32659" y2="72185"/>
                        <a14:foregroundMark x1="32659" y1="72185" x2="32659" y2="72185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948" y1="72450" x2="32948" y2="72450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647" y1="75894" x2="31647" y2="75894"/>
                        <a14:foregroundMark x1="31792" y1="76159" x2="31792" y2="76159"/>
                        <a14:foregroundMark x1="31792" y1="76159" x2="31792" y2="76159"/>
                        <a14:foregroundMark x1="31792" y1="76159" x2="31792" y2="76159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8179" y1="76291" x2="28179" y2="76291"/>
                        <a14:foregroundMark x1="28179" y1="76954" x2="28179" y2="76954"/>
                        <a14:foregroundMark x1="50000" y1="74305" x2="50000" y2="74305"/>
                        <a14:foregroundMark x1="50000" y1="74040" x2="50000" y2="74040"/>
                        <a14:foregroundMark x1="53324" y1="74702" x2="53324" y2="74702"/>
                        <a14:foregroundMark x1="53613" y1="73113" x2="53613" y2="73113"/>
                        <a14:foregroundMark x1="53613" y1="72848" x2="53613" y2="72848"/>
                        <a14:foregroundMark x1="58092" y1="73113" x2="58092" y2="73113"/>
                        <a14:foregroundMark x1="58092" y1="73113" x2="58092" y2="73113"/>
                        <a14:foregroundMark x1="57803" y1="73113" x2="57803" y2="73113"/>
                        <a14:foregroundMark x1="63006" y1="73907" x2="63006" y2="73907"/>
                        <a14:foregroundMark x1="63006" y1="73907" x2="63006" y2="73907"/>
                        <a14:foregroundMark x1="65462" y1="73642" x2="65462" y2="73642"/>
                        <a14:foregroundMark x1="65462" y1="73642" x2="65462" y2="73642"/>
                        <a14:foregroundMark x1="69798" y1="73642" x2="69798" y2="73642"/>
                        <a14:foregroundMark x1="69798" y1="73642" x2="69798" y2="73642"/>
                        <a14:foregroundMark x1="69798" y1="73642" x2="69798" y2="73642"/>
                        <a14:foregroundMark x1="57225" y1="58675" x2="57225" y2="58675"/>
                        <a14:foregroundMark x1="57225" y1="58675" x2="57225" y2="58675"/>
                        <a14:foregroundMark x1="57225" y1="58675" x2="57225" y2="58675"/>
                        <a14:foregroundMark x1="48844" y1="45298" x2="48844" y2="45298"/>
                        <a14:foregroundMark x1="60116" y1="36159" x2="60116" y2="36159"/>
                        <a14:foregroundMark x1="51156" y1="51788" x2="51156" y2="51788"/>
                        <a14:foregroundMark x1="49133" y1="38278" x2="49133" y2="38278"/>
                        <a14:foregroundMark x1="49133" y1="38278" x2="49133" y2="38278"/>
                        <a14:foregroundMark x1="51301" y1="24238" x2="51301" y2="24238"/>
                        <a14:foregroundMark x1="53757" y1="53245" x2="53757" y2="53245"/>
                        <a14:foregroundMark x1="54480" y1="27550" x2="54480" y2="27550"/>
                        <a14:foregroundMark x1="52312" y1="23709" x2="52312" y2="23709"/>
                        <a14:foregroundMark x1="45087" y1="23709" x2="45087" y2="23709"/>
                        <a14:foregroundMark x1="43931" y1="25430" x2="43931" y2="25430"/>
                        <a14:foregroundMark x1="47543" y1="21722" x2="47543" y2="21722"/>
                        <a14:foregroundMark x1="53324" y1="22914" x2="53324" y2="22914"/>
                        <a14:foregroundMark x1="52312" y1="22517" x2="52312" y2="22517"/>
                        <a14:foregroundMark x1="53468" y1="24238" x2="53468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48555" y1="23444" x2="48555" y2="23444"/>
                        <a14:foregroundMark x1="48699" y1="23444" x2="48699" y2="23444"/>
                        <a14:foregroundMark x1="48699" y1="23444" x2="48699" y2="23444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4509" y1="28609" x2="44509" y2="28609"/>
                        <a14:foregroundMark x1="44509" y1="28609" x2="44509" y2="28609"/>
                        <a14:foregroundMark x1="44509" y1="28609" x2="44509" y2="28609"/>
                        <a14:foregroundMark x1="48266" y1="28742" x2="48266" y2="28742"/>
                        <a14:foregroundMark x1="47543" y1="29404" x2="47543" y2="29404"/>
                        <a14:foregroundMark x1="49133" y1="27815" x2="49133" y2="27815"/>
                        <a14:foregroundMark x1="48844" y1="28477" x2="48844" y2="28477"/>
                        <a14:foregroundMark x1="47543" y1="27020" x2="47543" y2="27020"/>
                        <a14:foregroundMark x1="52601" y1="27020" x2="52601" y2="27020"/>
                        <a14:foregroundMark x1="52168" y1="28609" x2="52168" y2="28609"/>
                        <a14:foregroundMark x1="52168" y1="28609" x2="52168" y2="28609"/>
                        <a14:foregroundMark x1="51590" y1="29801" x2="51590" y2="29801"/>
                        <a14:foregroundMark x1="51590" y1="29801" x2="51590" y2="29801"/>
                        <a14:foregroundMark x1="50289" y1="28874" x2="50289" y2="28874"/>
                        <a14:foregroundMark x1="50434" y1="28874" x2="50434" y2="28874"/>
                        <a14:foregroundMark x1="50434" y1="28874" x2="50434" y2="28874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2746" y1="29801" x2="52746" y2="29801"/>
                        <a14:foregroundMark x1="52746" y1="29801" x2="52746" y2="29801"/>
                        <a14:foregroundMark x1="52746" y1="29801" x2="52746" y2="29801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49277" y1="32185" x2="49277" y2="32185"/>
                        <a14:foregroundMark x1="50578" y1="32185" x2="50578" y2="32185"/>
                        <a14:foregroundMark x1="50145" y1="33775" x2="50145" y2="33775"/>
                        <a14:foregroundMark x1="50000" y1="32980" x2="50000" y2="32980"/>
                        <a14:foregroundMark x1="48266" y1="33510" x2="48266" y2="33510"/>
                        <a14:foregroundMark x1="47543" y1="33377" x2="47543" y2="33377"/>
                        <a14:foregroundMark x1="53468" y1="31391" x2="53468" y2="31391"/>
                        <a14:foregroundMark x1="51012" y1="37881" x2="51012" y2="378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45" t="6597" r="7926" b="17643"/>
          <a:stretch/>
        </p:blipFill>
        <p:spPr>
          <a:xfrm>
            <a:off x="8106125" y="64224"/>
            <a:ext cx="1157893" cy="1225017"/>
          </a:xfrm>
          <a:prstGeom prst="rect">
            <a:avLst/>
          </a:prstGeom>
        </p:spPr>
      </p:pic>
      <p:pic>
        <p:nvPicPr>
          <p:cNvPr id="7" name="Picture 2" descr="C:\Users\M.K ANA OKULU\Desktop\erasmus 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848" y="23847"/>
            <a:ext cx="1795235" cy="38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M.K ANA OKULU\Desktop\KUKSET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848" y="4097818"/>
            <a:ext cx="1095401" cy="105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2828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2974" r="4432" b="3066"/>
          <a:stretch/>
        </p:blipFill>
        <p:spPr>
          <a:xfrm rot="5400000">
            <a:off x="2009133" y="-2104581"/>
            <a:ext cx="5143501" cy="9352660"/>
          </a:xfrm>
          <a:prstGeom prst="rect">
            <a:avLst/>
          </a:prstGeom>
        </p:spPr>
      </p:pic>
      <p:sp>
        <p:nvSpPr>
          <p:cNvPr id="3" name="Yuvarlatılmış Dikdörtgen 2"/>
          <p:cNvSpPr/>
          <p:nvPr/>
        </p:nvSpPr>
        <p:spPr>
          <a:xfrm>
            <a:off x="313507" y="339633"/>
            <a:ext cx="8656322" cy="452845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045237"/>
              </p:ext>
            </p:extLst>
          </p:nvPr>
        </p:nvGraphicFramePr>
        <p:xfrm>
          <a:off x="963961" y="771293"/>
          <a:ext cx="7879404" cy="3762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9851">
                  <a:extLst>
                    <a:ext uri="{9D8B030D-6E8A-4147-A177-3AD203B41FA5}">
                      <a16:colId xmlns:a16="http://schemas.microsoft.com/office/drawing/2014/main" xmlns="" val="3822740579"/>
                    </a:ext>
                  </a:extLst>
                </a:gridCol>
                <a:gridCol w="1969851">
                  <a:extLst>
                    <a:ext uri="{9D8B030D-6E8A-4147-A177-3AD203B41FA5}">
                      <a16:colId xmlns:a16="http://schemas.microsoft.com/office/drawing/2014/main" xmlns="" val="4148098006"/>
                    </a:ext>
                  </a:extLst>
                </a:gridCol>
                <a:gridCol w="1969851">
                  <a:extLst>
                    <a:ext uri="{9D8B030D-6E8A-4147-A177-3AD203B41FA5}">
                      <a16:colId xmlns:a16="http://schemas.microsoft.com/office/drawing/2014/main" xmlns="" val="4197044677"/>
                    </a:ext>
                  </a:extLst>
                </a:gridCol>
                <a:gridCol w="1969851">
                  <a:extLst>
                    <a:ext uri="{9D8B030D-6E8A-4147-A177-3AD203B41FA5}">
                      <a16:colId xmlns:a16="http://schemas.microsoft.com/office/drawing/2014/main" xmlns="" val="3438484319"/>
                    </a:ext>
                  </a:extLst>
                </a:gridCol>
              </a:tblGrid>
              <a:tr h="550912">
                <a:tc gridSpan="4">
                  <a:txBody>
                    <a:bodyPr/>
                    <a:lstStyle/>
                    <a:p>
                      <a:r>
                        <a:rPr lang="ru-RU" sz="1350" b="0" i="0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Формуляр за оценка на цикъла на процеса на импровизация в предучилищна възраст, 1 и 2 клас</a:t>
                      </a: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3125570"/>
                  </a:ext>
                </a:extLst>
              </a:tr>
              <a:tr h="5037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Подобрение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Добре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Много Добре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7507854"/>
                  </a:ext>
                </a:extLst>
              </a:tr>
              <a:tr h="503699">
                <a:tc>
                  <a:txBody>
                    <a:bodyPr/>
                    <a:lstStyle/>
                    <a:p>
                      <a:r>
                        <a:rPr lang="ru-RU" sz="135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Идентифициране и анализ на проблема</a:t>
                      </a:r>
                      <a:r>
                        <a:rPr lang="tr-TR" sz="1200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lang="tr-TR" sz="11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lang="tr-TR" sz="11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lang="tr-TR" sz="11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19515130"/>
                  </a:ext>
                </a:extLst>
              </a:tr>
              <a:tr h="503700">
                <a:tc>
                  <a:txBody>
                    <a:bodyPr/>
                    <a:lstStyle/>
                    <a:p>
                      <a:r>
                        <a:rPr lang="ru-RU" sz="135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Възможни решения и избор на най-доброто</a:t>
                      </a:r>
                      <a:r>
                        <a:rPr lang="ru-RU" sz="1350" b="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решение</a:t>
                      </a:r>
                      <a:r>
                        <a:rPr lang="tr-TR" sz="1200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lang="tr-TR" sz="11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lang="tr-TR" sz="11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151150150"/>
                  </a:ext>
                </a:extLst>
              </a:tr>
              <a:tr h="503700">
                <a:tc>
                  <a:txBody>
                    <a:bodyPr/>
                    <a:lstStyle/>
                    <a:p>
                      <a:r>
                        <a:rPr lang="ru-RU" sz="135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Направяне на проба и тестване</a:t>
                      </a:r>
                      <a:r>
                        <a:rPr lang="tr-TR" sz="1200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lang="tr-TR" sz="11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lang="tr-TR" sz="11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lang="tr-TR" sz="11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16955269"/>
                  </a:ext>
                </a:extLst>
              </a:tr>
              <a:tr h="503699">
                <a:tc>
                  <a:txBody>
                    <a:bodyPr/>
                    <a:lstStyle/>
                    <a:p>
                      <a:r>
                        <a:rPr lang="bg-BG" sz="135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Споделяне на вашия продукт</a:t>
                      </a:r>
                      <a:r>
                        <a:rPr lang="tr-TR" sz="1200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lang="tr-TR" sz="11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lang="tr-TR" sz="11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lang="tr-TR" sz="11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938410284"/>
                  </a:ext>
                </a:extLst>
              </a:tr>
              <a:tr h="503700">
                <a:tc>
                  <a:txBody>
                    <a:bodyPr/>
                    <a:lstStyle/>
                    <a:p>
                      <a:r>
                        <a:rPr lang="ru-RU" sz="135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Оценете своя продукт и по-добро</a:t>
                      </a:r>
                      <a:r>
                        <a:rPr lang="ru-RU" sz="1350" b="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35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мислене</a:t>
                      </a:r>
                    </a:p>
                    <a:p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lang="tr-TR" sz="11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lang="tr-TR" sz="11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 </a:t>
                      </a:r>
                      <a:endParaRPr lang="tr-TR" sz="1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180257067"/>
                  </a:ext>
                </a:extLst>
              </a:tr>
            </a:tbl>
          </a:graphicData>
        </a:graphic>
      </p:graphicFrame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656" b="80795" l="19220" r="81214">
                        <a14:foregroundMark x1="48121" y1="55497" x2="48121" y2="55497"/>
                        <a14:foregroundMark x1="48844" y1="41457" x2="48844" y2="41457"/>
                        <a14:foregroundMark x1="60694" y1="34437" x2="60694" y2="34437"/>
                        <a14:foregroundMark x1="44220" y1="27020" x2="44220" y2="27020"/>
                        <a14:foregroundMark x1="47399" y1="31921" x2="47399" y2="31921"/>
                        <a14:foregroundMark x1="53035" y1="30861" x2="53035" y2="30861"/>
                        <a14:foregroundMark x1="52890" y1="22781" x2="52890" y2="22781"/>
                        <a14:foregroundMark x1="46387" y1="21722" x2="46387" y2="21722"/>
                        <a14:foregroundMark x1="47977" y1="23576" x2="47977" y2="23576"/>
                        <a14:foregroundMark x1="50000" y1="27285" x2="50000" y2="27285"/>
                        <a14:foregroundMark x1="51734" y1="26490" x2="51734" y2="26490"/>
                        <a14:foregroundMark x1="47254" y1="26358" x2="47254" y2="26358"/>
                        <a14:foregroundMark x1="46821" y1="29007" x2="46821" y2="29007"/>
                        <a14:foregroundMark x1="49277" y1="33510" x2="49277" y2="33510"/>
                        <a14:foregroundMark x1="54046" y1="56556" x2="54046" y2="56556"/>
                        <a14:foregroundMark x1="47543" y1="50993" x2="47543" y2="50993"/>
                        <a14:foregroundMark x1="47543" y1="50993" x2="47543" y2="50993"/>
                        <a14:foregroundMark x1="47543" y1="50861" x2="47543" y2="50861"/>
                        <a14:foregroundMark x1="43931" y1="54967" x2="43931" y2="54967"/>
                        <a14:foregroundMark x1="43208" y1="74305" x2="43208" y2="74305"/>
                        <a14:foregroundMark x1="36127" y1="73113" x2="36127" y2="73113"/>
                        <a14:foregroundMark x1="34682" y1="73245" x2="34682" y2="73245"/>
                        <a14:foregroundMark x1="34682" y1="73245" x2="34682" y2="73245"/>
                        <a14:foregroundMark x1="32659" y1="72185" x2="32659" y2="72185"/>
                        <a14:foregroundMark x1="32659" y1="72185" x2="32659" y2="72185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948" y1="72450" x2="32948" y2="72450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647" y1="75894" x2="31647" y2="75894"/>
                        <a14:foregroundMark x1="31792" y1="76159" x2="31792" y2="76159"/>
                        <a14:foregroundMark x1="31792" y1="76159" x2="31792" y2="76159"/>
                        <a14:foregroundMark x1="31792" y1="76159" x2="31792" y2="76159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8179" y1="76291" x2="28179" y2="76291"/>
                        <a14:foregroundMark x1="28179" y1="76954" x2="28179" y2="76954"/>
                        <a14:foregroundMark x1="50000" y1="74305" x2="50000" y2="74305"/>
                        <a14:foregroundMark x1="50000" y1="74040" x2="50000" y2="74040"/>
                        <a14:foregroundMark x1="53324" y1="74702" x2="53324" y2="74702"/>
                        <a14:foregroundMark x1="53613" y1="73113" x2="53613" y2="73113"/>
                        <a14:foregroundMark x1="53613" y1="72848" x2="53613" y2="72848"/>
                        <a14:foregroundMark x1="58092" y1="73113" x2="58092" y2="73113"/>
                        <a14:foregroundMark x1="58092" y1="73113" x2="58092" y2="73113"/>
                        <a14:foregroundMark x1="57803" y1="73113" x2="57803" y2="73113"/>
                        <a14:foregroundMark x1="63006" y1="73907" x2="63006" y2="73907"/>
                        <a14:foregroundMark x1="63006" y1="73907" x2="63006" y2="73907"/>
                        <a14:foregroundMark x1="65462" y1="73642" x2="65462" y2="73642"/>
                        <a14:foregroundMark x1="65462" y1="73642" x2="65462" y2="73642"/>
                        <a14:foregroundMark x1="69798" y1="73642" x2="69798" y2="73642"/>
                        <a14:foregroundMark x1="69798" y1="73642" x2="69798" y2="73642"/>
                        <a14:foregroundMark x1="69798" y1="73642" x2="69798" y2="73642"/>
                        <a14:foregroundMark x1="57225" y1="58675" x2="57225" y2="58675"/>
                        <a14:foregroundMark x1="57225" y1="58675" x2="57225" y2="58675"/>
                        <a14:foregroundMark x1="57225" y1="58675" x2="57225" y2="58675"/>
                        <a14:foregroundMark x1="48844" y1="45298" x2="48844" y2="45298"/>
                        <a14:foregroundMark x1="60116" y1="36159" x2="60116" y2="36159"/>
                        <a14:foregroundMark x1="51156" y1="51788" x2="51156" y2="51788"/>
                        <a14:foregroundMark x1="49133" y1="38278" x2="49133" y2="38278"/>
                        <a14:foregroundMark x1="49133" y1="38278" x2="49133" y2="38278"/>
                        <a14:foregroundMark x1="51301" y1="24238" x2="51301" y2="24238"/>
                        <a14:foregroundMark x1="53757" y1="53245" x2="53757" y2="53245"/>
                        <a14:foregroundMark x1="54480" y1="27550" x2="54480" y2="27550"/>
                        <a14:foregroundMark x1="52312" y1="23709" x2="52312" y2="23709"/>
                        <a14:foregroundMark x1="45087" y1="23709" x2="45087" y2="23709"/>
                        <a14:foregroundMark x1="43931" y1="25430" x2="43931" y2="25430"/>
                        <a14:foregroundMark x1="47543" y1="21722" x2="47543" y2="21722"/>
                        <a14:foregroundMark x1="53324" y1="22914" x2="53324" y2="22914"/>
                        <a14:foregroundMark x1="52312" y1="22517" x2="52312" y2="22517"/>
                        <a14:foregroundMark x1="53468" y1="24238" x2="53468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48555" y1="23444" x2="48555" y2="23444"/>
                        <a14:foregroundMark x1="48699" y1="23444" x2="48699" y2="23444"/>
                        <a14:foregroundMark x1="48699" y1="23444" x2="48699" y2="23444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4509" y1="28609" x2="44509" y2="28609"/>
                        <a14:foregroundMark x1="44509" y1="28609" x2="44509" y2="28609"/>
                        <a14:foregroundMark x1="44509" y1="28609" x2="44509" y2="28609"/>
                        <a14:foregroundMark x1="48266" y1="28742" x2="48266" y2="28742"/>
                        <a14:foregroundMark x1="47543" y1="29404" x2="47543" y2="29404"/>
                        <a14:foregroundMark x1="49133" y1="27815" x2="49133" y2="27815"/>
                        <a14:foregroundMark x1="48844" y1="28477" x2="48844" y2="28477"/>
                        <a14:foregroundMark x1="47543" y1="27020" x2="47543" y2="27020"/>
                        <a14:foregroundMark x1="52601" y1="27020" x2="52601" y2="27020"/>
                        <a14:foregroundMark x1="52168" y1="28609" x2="52168" y2="28609"/>
                        <a14:foregroundMark x1="52168" y1="28609" x2="52168" y2="28609"/>
                        <a14:foregroundMark x1="51590" y1="29801" x2="51590" y2="29801"/>
                        <a14:foregroundMark x1="51590" y1="29801" x2="51590" y2="29801"/>
                        <a14:foregroundMark x1="50289" y1="28874" x2="50289" y2="28874"/>
                        <a14:foregroundMark x1="50434" y1="28874" x2="50434" y2="28874"/>
                        <a14:foregroundMark x1="50434" y1="28874" x2="50434" y2="28874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2746" y1="29801" x2="52746" y2="29801"/>
                        <a14:foregroundMark x1="52746" y1="29801" x2="52746" y2="29801"/>
                        <a14:foregroundMark x1="52746" y1="29801" x2="52746" y2="29801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49277" y1="32185" x2="49277" y2="32185"/>
                        <a14:foregroundMark x1="50578" y1="32185" x2="50578" y2="32185"/>
                        <a14:foregroundMark x1="50145" y1="33775" x2="50145" y2="33775"/>
                        <a14:foregroundMark x1="50000" y1="32980" x2="50000" y2="32980"/>
                        <a14:foregroundMark x1="48266" y1="33510" x2="48266" y2="33510"/>
                        <a14:foregroundMark x1="47543" y1="33377" x2="47543" y2="33377"/>
                        <a14:foregroundMark x1="53468" y1="31391" x2="53468" y2="31391"/>
                        <a14:foregroundMark x1="51012" y1="37881" x2="51012" y2="378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45" t="6597" r="7926" b="17643"/>
          <a:stretch/>
        </p:blipFill>
        <p:spPr>
          <a:xfrm>
            <a:off x="8106125" y="64224"/>
            <a:ext cx="1157893" cy="1225017"/>
          </a:xfrm>
          <a:prstGeom prst="rect">
            <a:avLst/>
          </a:prstGeom>
        </p:spPr>
      </p:pic>
      <p:pic>
        <p:nvPicPr>
          <p:cNvPr id="7" name="Picture 2" descr="C:\Users\M.K ANA OKULU\Desktop\erasmus 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848" y="-16044"/>
            <a:ext cx="1795235" cy="38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M.K ANA OKULU\Desktop\KUKSET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848" y="4097818"/>
            <a:ext cx="1095401" cy="105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2716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2974" r="4432" b="3066"/>
          <a:stretch/>
        </p:blipFill>
        <p:spPr>
          <a:xfrm rot="5400000">
            <a:off x="2009133" y="-2104581"/>
            <a:ext cx="5143501" cy="9352660"/>
          </a:xfrm>
          <a:prstGeom prst="rect">
            <a:avLst/>
          </a:prstGeom>
        </p:spPr>
      </p:pic>
      <p:sp>
        <p:nvSpPr>
          <p:cNvPr id="3" name="Yuvarlatılmış Dikdörtgen 2"/>
          <p:cNvSpPr/>
          <p:nvPr/>
        </p:nvSpPr>
        <p:spPr>
          <a:xfrm>
            <a:off x="313507" y="339633"/>
            <a:ext cx="8656322" cy="452845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6" name="Resim 15" descr="C:\Users\User\Desktop\MELTEMÖZSOY\saaat\gunes-saati-nasil-yapili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333" y="516955"/>
            <a:ext cx="2888267" cy="18090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Resim 16" descr="C:\Users\User\Desktop\MELTEMÖZSOY\saaat\kum_saati_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20" y="2435900"/>
            <a:ext cx="2136563" cy="20686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Resim 17" descr="C:\Users\User\Desktop\MELTEMÖZSOY\saaat\okul-öncesinde-zaman-kavramı-ve-saat-öğretimi-1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8908" y="2435901"/>
            <a:ext cx="2850416" cy="21381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Resim 7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1656" b="80795" l="19220" r="81214">
                        <a14:foregroundMark x1="48121" y1="55497" x2="48121" y2="55497"/>
                        <a14:foregroundMark x1="48844" y1="41457" x2="48844" y2="41457"/>
                        <a14:foregroundMark x1="60694" y1="34437" x2="60694" y2="34437"/>
                        <a14:foregroundMark x1="44220" y1="27020" x2="44220" y2="27020"/>
                        <a14:foregroundMark x1="47399" y1="31921" x2="47399" y2="31921"/>
                        <a14:foregroundMark x1="53035" y1="30861" x2="53035" y2="30861"/>
                        <a14:foregroundMark x1="52890" y1="22781" x2="52890" y2="22781"/>
                        <a14:foregroundMark x1="46387" y1="21722" x2="46387" y2="21722"/>
                        <a14:foregroundMark x1="47977" y1="23576" x2="47977" y2="23576"/>
                        <a14:foregroundMark x1="50000" y1="27285" x2="50000" y2="27285"/>
                        <a14:foregroundMark x1="51734" y1="26490" x2="51734" y2="26490"/>
                        <a14:foregroundMark x1="47254" y1="26358" x2="47254" y2="26358"/>
                        <a14:foregroundMark x1="46821" y1="29007" x2="46821" y2="29007"/>
                        <a14:foregroundMark x1="49277" y1="33510" x2="49277" y2="33510"/>
                        <a14:foregroundMark x1="54046" y1="56556" x2="54046" y2="56556"/>
                        <a14:foregroundMark x1="47543" y1="50993" x2="47543" y2="50993"/>
                        <a14:foregroundMark x1="47543" y1="50993" x2="47543" y2="50993"/>
                        <a14:foregroundMark x1="47543" y1="50861" x2="47543" y2="50861"/>
                        <a14:foregroundMark x1="43931" y1="54967" x2="43931" y2="54967"/>
                        <a14:foregroundMark x1="43208" y1="74305" x2="43208" y2="74305"/>
                        <a14:foregroundMark x1="36127" y1="73113" x2="36127" y2="73113"/>
                        <a14:foregroundMark x1="34682" y1="73245" x2="34682" y2="73245"/>
                        <a14:foregroundMark x1="34682" y1="73245" x2="34682" y2="73245"/>
                        <a14:foregroundMark x1="32659" y1="72185" x2="32659" y2="72185"/>
                        <a14:foregroundMark x1="32659" y1="72185" x2="32659" y2="72185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948" y1="72450" x2="32948" y2="72450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647" y1="75894" x2="31647" y2="75894"/>
                        <a14:foregroundMark x1="31792" y1="76159" x2="31792" y2="76159"/>
                        <a14:foregroundMark x1="31792" y1="76159" x2="31792" y2="76159"/>
                        <a14:foregroundMark x1="31792" y1="76159" x2="31792" y2="76159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8179" y1="76291" x2="28179" y2="76291"/>
                        <a14:foregroundMark x1="28179" y1="76954" x2="28179" y2="76954"/>
                        <a14:foregroundMark x1="50000" y1="74305" x2="50000" y2="74305"/>
                        <a14:foregroundMark x1="50000" y1="74040" x2="50000" y2="74040"/>
                        <a14:foregroundMark x1="53324" y1="74702" x2="53324" y2="74702"/>
                        <a14:foregroundMark x1="53613" y1="73113" x2="53613" y2="73113"/>
                        <a14:foregroundMark x1="53613" y1="72848" x2="53613" y2="72848"/>
                        <a14:foregroundMark x1="58092" y1="73113" x2="58092" y2="73113"/>
                        <a14:foregroundMark x1="58092" y1="73113" x2="58092" y2="73113"/>
                        <a14:foregroundMark x1="57803" y1="73113" x2="57803" y2="73113"/>
                        <a14:foregroundMark x1="63006" y1="73907" x2="63006" y2="73907"/>
                        <a14:foregroundMark x1="63006" y1="73907" x2="63006" y2="73907"/>
                        <a14:foregroundMark x1="65462" y1="73642" x2="65462" y2="73642"/>
                        <a14:foregroundMark x1="65462" y1="73642" x2="65462" y2="73642"/>
                        <a14:foregroundMark x1="69798" y1="73642" x2="69798" y2="73642"/>
                        <a14:foregroundMark x1="69798" y1="73642" x2="69798" y2="73642"/>
                        <a14:foregroundMark x1="69798" y1="73642" x2="69798" y2="73642"/>
                        <a14:foregroundMark x1="57225" y1="58675" x2="57225" y2="58675"/>
                        <a14:foregroundMark x1="57225" y1="58675" x2="57225" y2="58675"/>
                        <a14:foregroundMark x1="57225" y1="58675" x2="57225" y2="58675"/>
                        <a14:foregroundMark x1="48844" y1="45298" x2="48844" y2="45298"/>
                        <a14:foregroundMark x1="60116" y1="36159" x2="60116" y2="36159"/>
                        <a14:foregroundMark x1="51156" y1="51788" x2="51156" y2="51788"/>
                        <a14:foregroundMark x1="49133" y1="38278" x2="49133" y2="38278"/>
                        <a14:foregroundMark x1="49133" y1="38278" x2="49133" y2="38278"/>
                        <a14:foregroundMark x1="51301" y1="24238" x2="51301" y2="24238"/>
                        <a14:foregroundMark x1="53757" y1="53245" x2="53757" y2="53245"/>
                        <a14:foregroundMark x1="54480" y1="27550" x2="54480" y2="27550"/>
                        <a14:foregroundMark x1="52312" y1="23709" x2="52312" y2="23709"/>
                        <a14:foregroundMark x1="45087" y1="23709" x2="45087" y2="23709"/>
                        <a14:foregroundMark x1="43931" y1="25430" x2="43931" y2="25430"/>
                        <a14:foregroundMark x1="47543" y1="21722" x2="47543" y2="21722"/>
                        <a14:foregroundMark x1="53324" y1="22914" x2="53324" y2="22914"/>
                        <a14:foregroundMark x1="52312" y1="22517" x2="52312" y2="22517"/>
                        <a14:foregroundMark x1="53468" y1="24238" x2="53468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48555" y1="23444" x2="48555" y2="23444"/>
                        <a14:foregroundMark x1="48699" y1="23444" x2="48699" y2="23444"/>
                        <a14:foregroundMark x1="48699" y1="23444" x2="48699" y2="23444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4509" y1="28609" x2="44509" y2="28609"/>
                        <a14:foregroundMark x1="44509" y1="28609" x2="44509" y2="28609"/>
                        <a14:foregroundMark x1="44509" y1="28609" x2="44509" y2="28609"/>
                        <a14:foregroundMark x1="48266" y1="28742" x2="48266" y2="28742"/>
                        <a14:foregroundMark x1="47543" y1="29404" x2="47543" y2="29404"/>
                        <a14:foregroundMark x1="49133" y1="27815" x2="49133" y2="27815"/>
                        <a14:foregroundMark x1="48844" y1="28477" x2="48844" y2="28477"/>
                        <a14:foregroundMark x1="47543" y1="27020" x2="47543" y2="27020"/>
                        <a14:foregroundMark x1="52601" y1="27020" x2="52601" y2="27020"/>
                        <a14:foregroundMark x1="52168" y1="28609" x2="52168" y2="28609"/>
                        <a14:foregroundMark x1="52168" y1="28609" x2="52168" y2="28609"/>
                        <a14:foregroundMark x1="51590" y1="29801" x2="51590" y2="29801"/>
                        <a14:foregroundMark x1="51590" y1="29801" x2="51590" y2="29801"/>
                        <a14:foregroundMark x1="50289" y1="28874" x2="50289" y2="28874"/>
                        <a14:foregroundMark x1="50434" y1="28874" x2="50434" y2="28874"/>
                        <a14:foregroundMark x1="50434" y1="28874" x2="50434" y2="28874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2746" y1="29801" x2="52746" y2="29801"/>
                        <a14:foregroundMark x1="52746" y1="29801" x2="52746" y2="29801"/>
                        <a14:foregroundMark x1="52746" y1="29801" x2="52746" y2="29801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49277" y1="32185" x2="49277" y2="32185"/>
                        <a14:foregroundMark x1="50578" y1="32185" x2="50578" y2="32185"/>
                        <a14:foregroundMark x1="50145" y1="33775" x2="50145" y2="33775"/>
                        <a14:foregroundMark x1="50000" y1="32980" x2="50000" y2="32980"/>
                        <a14:foregroundMark x1="48266" y1="33510" x2="48266" y2="33510"/>
                        <a14:foregroundMark x1="47543" y1="33377" x2="47543" y2="33377"/>
                        <a14:foregroundMark x1="53468" y1="31391" x2="53468" y2="31391"/>
                        <a14:foregroundMark x1="51012" y1="37881" x2="51012" y2="378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45" t="6597" r="7926" b="17643"/>
          <a:stretch/>
        </p:blipFill>
        <p:spPr>
          <a:xfrm>
            <a:off x="8106125" y="64224"/>
            <a:ext cx="1157893" cy="1225017"/>
          </a:xfrm>
          <a:prstGeom prst="rect">
            <a:avLst/>
          </a:prstGeom>
        </p:spPr>
      </p:pic>
      <p:pic>
        <p:nvPicPr>
          <p:cNvPr id="9" name="Picture 2" descr="C:\Users\M.K ANA OKULU\Desktop\erasmus logo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379" y="-2"/>
            <a:ext cx="1795235" cy="38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M.K ANA OKULU\Desktop\KUKSET 2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848" y="4097818"/>
            <a:ext cx="1095401" cy="105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090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2974" r="4432" b="3066"/>
          <a:stretch/>
        </p:blipFill>
        <p:spPr>
          <a:xfrm rot="5400000">
            <a:off x="2009133" y="-2104581"/>
            <a:ext cx="5143501" cy="9352660"/>
          </a:xfrm>
          <a:prstGeom prst="rect">
            <a:avLst/>
          </a:prstGeom>
        </p:spPr>
      </p:pic>
      <p:sp>
        <p:nvSpPr>
          <p:cNvPr id="3" name="Yuvarlatılmış Dikdörtgen 2"/>
          <p:cNvSpPr/>
          <p:nvPr/>
        </p:nvSpPr>
        <p:spPr>
          <a:xfrm>
            <a:off x="313507" y="339633"/>
            <a:ext cx="8656322" cy="452845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" name="Resim 3" descr="C:\Users\User\Desktop\MELTEMÖZSOY\saaat\gecmisten-gunumuze-saat-cesitleri-770x51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476" y="861934"/>
            <a:ext cx="2165704" cy="1731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Resim 4" descr="C:\Users\User\Desktop\MELTEMÖZSOY\saaat\eğlenceli-saat-öğretimi-oyunları-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317" y="417557"/>
            <a:ext cx="4117975" cy="21863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Resim 5" descr="C:\Users\User\Desktop\MELTEMÖZSOY\saaat\çocuklara-saat-nasıl-öğretilebilir-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650" y="2603862"/>
            <a:ext cx="1757282" cy="2037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Resim 6" descr="C:\Users\User\Desktop\MELTEMÖZSOY\saaat\çocuklara-saat-nasıl-öğretilebilir-3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103" y="2681786"/>
            <a:ext cx="1974205" cy="20551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Resim 8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1656" b="80795" l="19220" r="81214">
                        <a14:foregroundMark x1="48121" y1="55497" x2="48121" y2="55497"/>
                        <a14:foregroundMark x1="48844" y1="41457" x2="48844" y2="41457"/>
                        <a14:foregroundMark x1="60694" y1="34437" x2="60694" y2="34437"/>
                        <a14:foregroundMark x1="44220" y1="27020" x2="44220" y2="27020"/>
                        <a14:foregroundMark x1="47399" y1="31921" x2="47399" y2="31921"/>
                        <a14:foregroundMark x1="53035" y1="30861" x2="53035" y2="30861"/>
                        <a14:foregroundMark x1="52890" y1="22781" x2="52890" y2="22781"/>
                        <a14:foregroundMark x1="46387" y1="21722" x2="46387" y2="21722"/>
                        <a14:foregroundMark x1="47977" y1="23576" x2="47977" y2="23576"/>
                        <a14:foregroundMark x1="50000" y1="27285" x2="50000" y2="27285"/>
                        <a14:foregroundMark x1="51734" y1="26490" x2="51734" y2="26490"/>
                        <a14:foregroundMark x1="47254" y1="26358" x2="47254" y2="26358"/>
                        <a14:foregroundMark x1="46821" y1="29007" x2="46821" y2="29007"/>
                        <a14:foregroundMark x1="49277" y1="33510" x2="49277" y2="33510"/>
                        <a14:foregroundMark x1="54046" y1="56556" x2="54046" y2="56556"/>
                        <a14:foregroundMark x1="47543" y1="50993" x2="47543" y2="50993"/>
                        <a14:foregroundMark x1="47543" y1="50993" x2="47543" y2="50993"/>
                        <a14:foregroundMark x1="47543" y1="50861" x2="47543" y2="50861"/>
                        <a14:foregroundMark x1="43931" y1="54967" x2="43931" y2="54967"/>
                        <a14:foregroundMark x1="43208" y1="74305" x2="43208" y2="74305"/>
                        <a14:foregroundMark x1="36127" y1="73113" x2="36127" y2="73113"/>
                        <a14:foregroundMark x1="34682" y1="73245" x2="34682" y2="73245"/>
                        <a14:foregroundMark x1="34682" y1="73245" x2="34682" y2="73245"/>
                        <a14:foregroundMark x1="32659" y1="72185" x2="32659" y2="72185"/>
                        <a14:foregroundMark x1="32659" y1="72185" x2="32659" y2="72185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948" y1="72450" x2="32948" y2="72450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647" y1="75894" x2="31647" y2="75894"/>
                        <a14:foregroundMark x1="31792" y1="76159" x2="31792" y2="76159"/>
                        <a14:foregroundMark x1="31792" y1="76159" x2="31792" y2="76159"/>
                        <a14:foregroundMark x1="31792" y1="76159" x2="31792" y2="76159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8179" y1="76291" x2="28179" y2="76291"/>
                        <a14:foregroundMark x1="28179" y1="76954" x2="28179" y2="76954"/>
                        <a14:foregroundMark x1="50000" y1="74305" x2="50000" y2="74305"/>
                        <a14:foregroundMark x1="50000" y1="74040" x2="50000" y2="74040"/>
                        <a14:foregroundMark x1="53324" y1="74702" x2="53324" y2="74702"/>
                        <a14:foregroundMark x1="53613" y1="73113" x2="53613" y2="73113"/>
                        <a14:foregroundMark x1="53613" y1="72848" x2="53613" y2="72848"/>
                        <a14:foregroundMark x1="58092" y1="73113" x2="58092" y2="73113"/>
                        <a14:foregroundMark x1="58092" y1="73113" x2="58092" y2="73113"/>
                        <a14:foregroundMark x1="57803" y1="73113" x2="57803" y2="73113"/>
                        <a14:foregroundMark x1="63006" y1="73907" x2="63006" y2="73907"/>
                        <a14:foregroundMark x1="63006" y1="73907" x2="63006" y2="73907"/>
                        <a14:foregroundMark x1="65462" y1="73642" x2="65462" y2="73642"/>
                        <a14:foregroundMark x1="65462" y1="73642" x2="65462" y2="73642"/>
                        <a14:foregroundMark x1="69798" y1="73642" x2="69798" y2="73642"/>
                        <a14:foregroundMark x1="69798" y1="73642" x2="69798" y2="73642"/>
                        <a14:foregroundMark x1="69798" y1="73642" x2="69798" y2="73642"/>
                        <a14:foregroundMark x1="57225" y1="58675" x2="57225" y2="58675"/>
                        <a14:foregroundMark x1="57225" y1="58675" x2="57225" y2="58675"/>
                        <a14:foregroundMark x1="57225" y1="58675" x2="57225" y2="58675"/>
                        <a14:foregroundMark x1="48844" y1="45298" x2="48844" y2="45298"/>
                        <a14:foregroundMark x1="60116" y1="36159" x2="60116" y2="36159"/>
                        <a14:foregroundMark x1="51156" y1="51788" x2="51156" y2="51788"/>
                        <a14:foregroundMark x1="49133" y1="38278" x2="49133" y2="38278"/>
                        <a14:foregroundMark x1="49133" y1="38278" x2="49133" y2="38278"/>
                        <a14:foregroundMark x1="51301" y1="24238" x2="51301" y2="24238"/>
                        <a14:foregroundMark x1="53757" y1="53245" x2="53757" y2="53245"/>
                        <a14:foregroundMark x1="54480" y1="27550" x2="54480" y2="27550"/>
                        <a14:foregroundMark x1="52312" y1="23709" x2="52312" y2="23709"/>
                        <a14:foregroundMark x1="45087" y1="23709" x2="45087" y2="23709"/>
                        <a14:foregroundMark x1="43931" y1="25430" x2="43931" y2="25430"/>
                        <a14:foregroundMark x1="47543" y1="21722" x2="47543" y2="21722"/>
                        <a14:foregroundMark x1="53324" y1="22914" x2="53324" y2="22914"/>
                        <a14:foregroundMark x1="52312" y1="22517" x2="52312" y2="22517"/>
                        <a14:foregroundMark x1="53468" y1="24238" x2="53468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48555" y1="23444" x2="48555" y2="23444"/>
                        <a14:foregroundMark x1="48699" y1="23444" x2="48699" y2="23444"/>
                        <a14:foregroundMark x1="48699" y1="23444" x2="48699" y2="23444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4509" y1="28609" x2="44509" y2="28609"/>
                        <a14:foregroundMark x1="44509" y1="28609" x2="44509" y2="28609"/>
                        <a14:foregroundMark x1="44509" y1="28609" x2="44509" y2="28609"/>
                        <a14:foregroundMark x1="48266" y1="28742" x2="48266" y2="28742"/>
                        <a14:foregroundMark x1="47543" y1="29404" x2="47543" y2="29404"/>
                        <a14:foregroundMark x1="49133" y1="27815" x2="49133" y2="27815"/>
                        <a14:foregroundMark x1="48844" y1="28477" x2="48844" y2="28477"/>
                        <a14:foregroundMark x1="47543" y1="27020" x2="47543" y2="27020"/>
                        <a14:foregroundMark x1="52601" y1="27020" x2="52601" y2="27020"/>
                        <a14:foregroundMark x1="52168" y1="28609" x2="52168" y2="28609"/>
                        <a14:foregroundMark x1="52168" y1="28609" x2="52168" y2="28609"/>
                        <a14:foregroundMark x1="51590" y1="29801" x2="51590" y2="29801"/>
                        <a14:foregroundMark x1="51590" y1="29801" x2="51590" y2="29801"/>
                        <a14:foregroundMark x1="50289" y1="28874" x2="50289" y2="28874"/>
                        <a14:foregroundMark x1="50434" y1="28874" x2="50434" y2="28874"/>
                        <a14:foregroundMark x1="50434" y1="28874" x2="50434" y2="28874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2746" y1="29801" x2="52746" y2="29801"/>
                        <a14:foregroundMark x1="52746" y1="29801" x2="52746" y2="29801"/>
                        <a14:foregroundMark x1="52746" y1="29801" x2="52746" y2="29801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49277" y1="32185" x2="49277" y2="32185"/>
                        <a14:foregroundMark x1="50578" y1="32185" x2="50578" y2="32185"/>
                        <a14:foregroundMark x1="50145" y1="33775" x2="50145" y2="33775"/>
                        <a14:foregroundMark x1="50000" y1="32980" x2="50000" y2="32980"/>
                        <a14:foregroundMark x1="48266" y1="33510" x2="48266" y2="33510"/>
                        <a14:foregroundMark x1="47543" y1="33377" x2="47543" y2="33377"/>
                        <a14:foregroundMark x1="53468" y1="31391" x2="53468" y2="31391"/>
                        <a14:foregroundMark x1="51012" y1="37881" x2="51012" y2="378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45" t="6597" r="7926" b="17643"/>
          <a:stretch/>
        </p:blipFill>
        <p:spPr>
          <a:xfrm>
            <a:off x="8390882" y="-13358"/>
            <a:ext cx="1157893" cy="1225017"/>
          </a:xfrm>
          <a:prstGeom prst="rect">
            <a:avLst/>
          </a:prstGeom>
        </p:spPr>
      </p:pic>
      <p:pic>
        <p:nvPicPr>
          <p:cNvPr id="10" name="Picture 2" descr="C:\Users\M.K ANA OKULU\Desktop\erasmus log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848" y="31005"/>
            <a:ext cx="1795235" cy="38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M.K ANA OKULU\Desktop\KUKSET 2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848" y="4097818"/>
            <a:ext cx="1095401" cy="105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184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2974" r="4432" b="3066"/>
          <a:stretch/>
        </p:blipFill>
        <p:spPr>
          <a:xfrm rot="5400000">
            <a:off x="2009133" y="-2104581"/>
            <a:ext cx="5143501" cy="9352660"/>
          </a:xfrm>
          <a:prstGeom prst="rect">
            <a:avLst/>
          </a:prstGeom>
        </p:spPr>
      </p:pic>
      <p:sp>
        <p:nvSpPr>
          <p:cNvPr id="3" name="Yuvarlatılmış Dikdörtgen 2"/>
          <p:cNvSpPr/>
          <p:nvPr/>
        </p:nvSpPr>
        <p:spPr>
          <a:xfrm>
            <a:off x="313507" y="339633"/>
            <a:ext cx="8656322" cy="452845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Resim 7" descr="C:\Users\User\Desktop\MELTEMÖZSOY\saaat\anasınıfı-saat-öğretimi-etkinlikleri-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703" y="652442"/>
            <a:ext cx="1513125" cy="16198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Resim 8" descr="C:\Users\User\Desktop\MELTEMÖZSOY\saaat\0dc4d07dc0bd623b90285e59b633546c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428" y="1997085"/>
            <a:ext cx="1637030" cy="2448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Resim 9" descr="C:\Users\User\Desktop\MELTEMÖZSOY\saaat\Ahşap-bebek-oyun-zaman-oyuncak-matematik-öğrenme-okul-öncesi-eğitim-Montessori-Matematik-Demir-Kutusu-Chil-Hediye.jpg_350x35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225" y="2272311"/>
            <a:ext cx="2529405" cy="2289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Resim 10" descr="C:\Users\User\Desktop\MELTEMÖZSOY\saaat\su saati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985" y="712025"/>
            <a:ext cx="2337444" cy="1285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Resim 12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1656" b="80795" l="19220" r="81214">
                        <a14:foregroundMark x1="48121" y1="55497" x2="48121" y2="55497"/>
                        <a14:foregroundMark x1="48844" y1="41457" x2="48844" y2="41457"/>
                        <a14:foregroundMark x1="60694" y1="34437" x2="60694" y2="34437"/>
                        <a14:foregroundMark x1="44220" y1="27020" x2="44220" y2="27020"/>
                        <a14:foregroundMark x1="47399" y1="31921" x2="47399" y2="31921"/>
                        <a14:foregroundMark x1="53035" y1="30861" x2="53035" y2="30861"/>
                        <a14:foregroundMark x1="52890" y1="22781" x2="52890" y2="22781"/>
                        <a14:foregroundMark x1="46387" y1="21722" x2="46387" y2="21722"/>
                        <a14:foregroundMark x1="47977" y1="23576" x2="47977" y2="23576"/>
                        <a14:foregroundMark x1="50000" y1="27285" x2="50000" y2="27285"/>
                        <a14:foregroundMark x1="51734" y1="26490" x2="51734" y2="26490"/>
                        <a14:foregroundMark x1="47254" y1="26358" x2="47254" y2="26358"/>
                        <a14:foregroundMark x1="46821" y1="29007" x2="46821" y2="29007"/>
                        <a14:foregroundMark x1="49277" y1="33510" x2="49277" y2="33510"/>
                        <a14:foregroundMark x1="54046" y1="56556" x2="54046" y2="56556"/>
                        <a14:foregroundMark x1="47543" y1="50993" x2="47543" y2="50993"/>
                        <a14:foregroundMark x1="47543" y1="50993" x2="47543" y2="50993"/>
                        <a14:foregroundMark x1="47543" y1="50861" x2="47543" y2="50861"/>
                        <a14:foregroundMark x1="43931" y1="54967" x2="43931" y2="54967"/>
                        <a14:foregroundMark x1="43208" y1="74305" x2="43208" y2="74305"/>
                        <a14:foregroundMark x1="36127" y1="73113" x2="36127" y2="73113"/>
                        <a14:foregroundMark x1="34682" y1="73245" x2="34682" y2="73245"/>
                        <a14:foregroundMark x1="34682" y1="73245" x2="34682" y2="73245"/>
                        <a14:foregroundMark x1="32659" y1="72185" x2="32659" y2="72185"/>
                        <a14:foregroundMark x1="32659" y1="72185" x2="32659" y2="72185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948" y1="72450" x2="32948" y2="72450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647" y1="75894" x2="31647" y2="75894"/>
                        <a14:foregroundMark x1="31792" y1="76159" x2="31792" y2="76159"/>
                        <a14:foregroundMark x1="31792" y1="76159" x2="31792" y2="76159"/>
                        <a14:foregroundMark x1="31792" y1="76159" x2="31792" y2="76159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8179" y1="76291" x2="28179" y2="76291"/>
                        <a14:foregroundMark x1="28179" y1="76954" x2="28179" y2="76954"/>
                        <a14:foregroundMark x1="50000" y1="74305" x2="50000" y2="74305"/>
                        <a14:foregroundMark x1="50000" y1="74040" x2="50000" y2="74040"/>
                        <a14:foregroundMark x1="53324" y1="74702" x2="53324" y2="74702"/>
                        <a14:foregroundMark x1="53613" y1="73113" x2="53613" y2="73113"/>
                        <a14:foregroundMark x1="53613" y1="72848" x2="53613" y2="72848"/>
                        <a14:foregroundMark x1="58092" y1="73113" x2="58092" y2="73113"/>
                        <a14:foregroundMark x1="58092" y1="73113" x2="58092" y2="73113"/>
                        <a14:foregroundMark x1="57803" y1="73113" x2="57803" y2="73113"/>
                        <a14:foregroundMark x1="63006" y1="73907" x2="63006" y2="73907"/>
                        <a14:foregroundMark x1="63006" y1="73907" x2="63006" y2="73907"/>
                        <a14:foregroundMark x1="65462" y1="73642" x2="65462" y2="73642"/>
                        <a14:foregroundMark x1="65462" y1="73642" x2="65462" y2="73642"/>
                        <a14:foregroundMark x1="69798" y1="73642" x2="69798" y2="73642"/>
                        <a14:foregroundMark x1="69798" y1="73642" x2="69798" y2="73642"/>
                        <a14:foregroundMark x1="69798" y1="73642" x2="69798" y2="73642"/>
                        <a14:foregroundMark x1="57225" y1="58675" x2="57225" y2="58675"/>
                        <a14:foregroundMark x1="57225" y1="58675" x2="57225" y2="58675"/>
                        <a14:foregroundMark x1="57225" y1="58675" x2="57225" y2="58675"/>
                        <a14:foregroundMark x1="48844" y1="45298" x2="48844" y2="45298"/>
                        <a14:foregroundMark x1="60116" y1="36159" x2="60116" y2="36159"/>
                        <a14:foregroundMark x1="51156" y1="51788" x2="51156" y2="51788"/>
                        <a14:foregroundMark x1="49133" y1="38278" x2="49133" y2="38278"/>
                        <a14:foregroundMark x1="49133" y1="38278" x2="49133" y2="38278"/>
                        <a14:foregroundMark x1="51301" y1="24238" x2="51301" y2="24238"/>
                        <a14:foregroundMark x1="53757" y1="53245" x2="53757" y2="53245"/>
                        <a14:foregroundMark x1="54480" y1="27550" x2="54480" y2="27550"/>
                        <a14:foregroundMark x1="52312" y1="23709" x2="52312" y2="23709"/>
                        <a14:foregroundMark x1="45087" y1="23709" x2="45087" y2="23709"/>
                        <a14:foregroundMark x1="43931" y1="25430" x2="43931" y2="25430"/>
                        <a14:foregroundMark x1="47543" y1="21722" x2="47543" y2="21722"/>
                        <a14:foregroundMark x1="53324" y1="22914" x2="53324" y2="22914"/>
                        <a14:foregroundMark x1="52312" y1="22517" x2="52312" y2="22517"/>
                        <a14:foregroundMark x1="53468" y1="24238" x2="53468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48555" y1="23444" x2="48555" y2="23444"/>
                        <a14:foregroundMark x1="48699" y1="23444" x2="48699" y2="23444"/>
                        <a14:foregroundMark x1="48699" y1="23444" x2="48699" y2="23444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4509" y1="28609" x2="44509" y2="28609"/>
                        <a14:foregroundMark x1="44509" y1="28609" x2="44509" y2="28609"/>
                        <a14:foregroundMark x1="44509" y1="28609" x2="44509" y2="28609"/>
                        <a14:foregroundMark x1="48266" y1="28742" x2="48266" y2="28742"/>
                        <a14:foregroundMark x1="47543" y1="29404" x2="47543" y2="29404"/>
                        <a14:foregroundMark x1="49133" y1="27815" x2="49133" y2="27815"/>
                        <a14:foregroundMark x1="48844" y1="28477" x2="48844" y2="28477"/>
                        <a14:foregroundMark x1="47543" y1="27020" x2="47543" y2="27020"/>
                        <a14:foregroundMark x1="52601" y1="27020" x2="52601" y2="27020"/>
                        <a14:foregroundMark x1="52168" y1="28609" x2="52168" y2="28609"/>
                        <a14:foregroundMark x1="52168" y1="28609" x2="52168" y2="28609"/>
                        <a14:foregroundMark x1="51590" y1="29801" x2="51590" y2="29801"/>
                        <a14:foregroundMark x1="51590" y1="29801" x2="51590" y2="29801"/>
                        <a14:foregroundMark x1="50289" y1="28874" x2="50289" y2="28874"/>
                        <a14:foregroundMark x1="50434" y1="28874" x2="50434" y2="28874"/>
                        <a14:foregroundMark x1="50434" y1="28874" x2="50434" y2="28874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2746" y1="29801" x2="52746" y2="29801"/>
                        <a14:foregroundMark x1="52746" y1="29801" x2="52746" y2="29801"/>
                        <a14:foregroundMark x1="52746" y1="29801" x2="52746" y2="29801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49277" y1="32185" x2="49277" y2="32185"/>
                        <a14:foregroundMark x1="50578" y1="32185" x2="50578" y2="32185"/>
                        <a14:foregroundMark x1="50145" y1="33775" x2="50145" y2="33775"/>
                        <a14:foregroundMark x1="50000" y1="32980" x2="50000" y2="32980"/>
                        <a14:foregroundMark x1="48266" y1="33510" x2="48266" y2="33510"/>
                        <a14:foregroundMark x1="47543" y1="33377" x2="47543" y2="33377"/>
                        <a14:foregroundMark x1="53468" y1="31391" x2="53468" y2="31391"/>
                        <a14:foregroundMark x1="51012" y1="37881" x2="51012" y2="378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45" t="6597" r="7926" b="17643"/>
          <a:stretch/>
        </p:blipFill>
        <p:spPr>
          <a:xfrm>
            <a:off x="8284255" y="-76586"/>
            <a:ext cx="1157893" cy="1225017"/>
          </a:xfrm>
          <a:prstGeom prst="rect">
            <a:avLst/>
          </a:prstGeom>
        </p:spPr>
      </p:pic>
      <p:pic>
        <p:nvPicPr>
          <p:cNvPr id="14" name="Picture 2" descr="C:\Users\M.K ANA OKULU\Desktop\erasmus log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447" y="0"/>
            <a:ext cx="1795235" cy="38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M.K ANA OKULU\Desktop\KUKSET 2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848" y="4097818"/>
            <a:ext cx="1095401" cy="105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5793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2974" r="4432" b="3066"/>
          <a:stretch/>
        </p:blipFill>
        <p:spPr>
          <a:xfrm rot="5400000">
            <a:off x="2009133" y="-2104581"/>
            <a:ext cx="5143501" cy="9352660"/>
          </a:xfrm>
          <a:prstGeom prst="rect">
            <a:avLst/>
          </a:prstGeom>
        </p:spPr>
      </p:pic>
      <p:sp>
        <p:nvSpPr>
          <p:cNvPr id="3" name="Yuvarlatılmış Dikdörtgen 2"/>
          <p:cNvSpPr/>
          <p:nvPr/>
        </p:nvSpPr>
        <p:spPr>
          <a:xfrm>
            <a:off x="313507" y="339633"/>
            <a:ext cx="8656322" cy="452845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Resim 7" descr="C:\Users\User\Desktop\MELTEMÖZSOY\saaat\çocuklara-saat-nasıl-öğretilebilir-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189" y="590372"/>
            <a:ext cx="1639065" cy="20033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Resim 8" descr="C:\Users\User\Desktop\MELTEMÖZSOY\saaat\26122018140639_deney-seti-saat-ve-zaman_znojdvo.jpg.460x460_q10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15" y="2753617"/>
            <a:ext cx="2639695" cy="19545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Resim 9" descr="C:\Users\User\Desktop\MELTEMÖZSOY\saaat\ates-saat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963" y="676732"/>
            <a:ext cx="2596542" cy="19789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Resim 10" descr="C:\Users\User\Desktop\MELTEMÖZSOY\saaat\anasınıfı-saat-öğretimi-etkinlikleri-7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233" y="2889140"/>
            <a:ext cx="2033544" cy="1728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Resim 12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1656" b="80795" l="19220" r="81214">
                        <a14:foregroundMark x1="48121" y1="55497" x2="48121" y2="55497"/>
                        <a14:foregroundMark x1="48844" y1="41457" x2="48844" y2="41457"/>
                        <a14:foregroundMark x1="60694" y1="34437" x2="60694" y2="34437"/>
                        <a14:foregroundMark x1="44220" y1="27020" x2="44220" y2="27020"/>
                        <a14:foregroundMark x1="47399" y1="31921" x2="47399" y2="31921"/>
                        <a14:foregroundMark x1="53035" y1="30861" x2="53035" y2="30861"/>
                        <a14:foregroundMark x1="52890" y1="22781" x2="52890" y2="22781"/>
                        <a14:foregroundMark x1="46387" y1="21722" x2="46387" y2="21722"/>
                        <a14:foregroundMark x1="47977" y1="23576" x2="47977" y2="23576"/>
                        <a14:foregroundMark x1="50000" y1="27285" x2="50000" y2="27285"/>
                        <a14:foregroundMark x1="51734" y1="26490" x2="51734" y2="26490"/>
                        <a14:foregroundMark x1="47254" y1="26358" x2="47254" y2="26358"/>
                        <a14:foregroundMark x1="46821" y1="29007" x2="46821" y2="29007"/>
                        <a14:foregroundMark x1="49277" y1="33510" x2="49277" y2="33510"/>
                        <a14:foregroundMark x1="54046" y1="56556" x2="54046" y2="56556"/>
                        <a14:foregroundMark x1="47543" y1="50993" x2="47543" y2="50993"/>
                        <a14:foregroundMark x1="47543" y1="50993" x2="47543" y2="50993"/>
                        <a14:foregroundMark x1="47543" y1="50861" x2="47543" y2="50861"/>
                        <a14:foregroundMark x1="43931" y1="54967" x2="43931" y2="54967"/>
                        <a14:foregroundMark x1="43208" y1="74305" x2="43208" y2="74305"/>
                        <a14:foregroundMark x1="36127" y1="73113" x2="36127" y2="73113"/>
                        <a14:foregroundMark x1="34682" y1="73245" x2="34682" y2="73245"/>
                        <a14:foregroundMark x1="34682" y1="73245" x2="34682" y2="73245"/>
                        <a14:foregroundMark x1="32659" y1="72185" x2="32659" y2="72185"/>
                        <a14:foregroundMark x1="32659" y1="72185" x2="32659" y2="72185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948" y1="72450" x2="32948" y2="72450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647" y1="75894" x2="31647" y2="75894"/>
                        <a14:foregroundMark x1="31792" y1="76159" x2="31792" y2="76159"/>
                        <a14:foregroundMark x1="31792" y1="76159" x2="31792" y2="76159"/>
                        <a14:foregroundMark x1="31792" y1="76159" x2="31792" y2="76159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8179" y1="76291" x2="28179" y2="76291"/>
                        <a14:foregroundMark x1="28179" y1="76954" x2="28179" y2="76954"/>
                        <a14:foregroundMark x1="50000" y1="74305" x2="50000" y2="74305"/>
                        <a14:foregroundMark x1="50000" y1="74040" x2="50000" y2="74040"/>
                        <a14:foregroundMark x1="53324" y1="74702" x2="53324" y2="74702"/>
                        <a14:foregroundMark x1="53613" y1="73113" x2="53613" y2="73113"/>
                        <a14:foregroundMark x1="53613" y1="72848" x2="53613" y2="72848"/>
                        <a14:foregroundMark x1="58092" y1="73113" x2="58092" y2="73113"/>
                        <a14:foregroundMark x1="58092" y1="73113" x2="58092" y2="73113"/>
                        <a14:foregroundMark x1="57803" y1="73113" x2="57803" y2="73113"/>
                        <a14:foregroundMark x1="63006" y1="73907" x2="63006" y2="73907"/>
                        <a14:foregroundMark x1="63006" y1="73907" x2="63006" y2="73907"/>
                        <a14:foregroundMark x1="65462" y1="73642" x2="65462" y2="73642"/>
                        <a14:foregroundMark x1="65462" y1="73642" x2="65462" y2="73642"/>
                        <a14:foregroundMark x1="69798" y1="73642" x2="69798" y2="73642"/>
                        <a14:foregroundMark x1="69798" y1="73642" x2="69798" y2="73642"/>
                        <a14:foregroundMark x1="69798" y1="73642" x2="69798" y2="73642"/>
                        <a14:foregroundMark x1="57225" y1="58675" x2="57225" y2="58675"/>
                        <a14:foregroundMark x1="57225" y1="58675" x2="57225" y2="58675"/>
                        <a14:foregroundMark x1="57225" y1="58675" x2="57225" y2="58675"/>
                        <a14:foregroundMark x1="48844" y1="45298" x2="48844" y2="45298"/>
                        <a14:foregroundMark x1="60116" y1="36159" x2="60116" y2="36159"/>
                        <a14:foregroundMark x1="51156" y1="51788" x2="51156" y2="51788"/>
                        <a14:foregroundMark x1="49133" y1="38278" x2="49133" y2="38278"/>
                        <a14:foregroundMark x1="49133" y1="38278" x2="49133" y2="38278"/>
                        <a14:foregroundMark x1="51301" y1="24238" x2="51301" y2="24238"/>
                        <a14:foregroundMark x1="53757" y1="53245" x2="53757" y2="53245"/>
                        <a14:foregroundMark x1="54480" y1="27550" x2="54480" y2="27550"/>
                        <a14:foregroundMark x1="52312" y1="23709" x2="52312" y2="23709"/>
                        <a14:foregroundMark x1="45087" y1="23709" x2="45087" y2="23709"/>
                        <a14:foregroundMark x1="43931" y1="25430" x2="43931" y2="25430"/>
                        <a14:foregroundMark x1="47543" y1="21722" x2="47543" y2="21722"/>
                        <a14:foregroundMark x1="53324" y1="22914" x2="53324" y2="22914"/>
                        <a14:foregroundMark x1="52312" y1="22517" x2="52312" y2="22517"/>
                        <a14:foregroundMark x1="53468" y1="24238" x2="53468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48555" y1="23444" x2="48555" y2="23444"/>
                        <a14:foregroundMark x1="48699" y1="23444" x2="48699" y2="23444"/>
                        <a14:foregroundMark x1="48699" y1="23444" x2="48699" y2="23444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4509" y1="28609" x2="44509" y2="28609"/>
                        <a14:foregroundMark x1="44509" y1="28609" x2="44509" y2="28609"/>
                        <a14:foregroundMark x1="44509" y1="28609" x2="44509" y2="28609"/>
                        <a14:foregroundMark x1="48266" y1="28742" x2="48266" y2="28742"/>
                        <a14:foregroundMark x1="47543" y1="29404" x2="47543" y2="29404"/>
                        <a14:foregroundMark x1="49133" y1="27815" x2="49133" y2="27815"/>
                        <a14:foregroundMark x1="48844" y1="28477" x2="48844" y2="28477"/>
                        <a14:foregroundMark x1="47543" y1="27020" x2="47543" y2="27020"/>
                        <a14:foregroundMark x1="52601" y1="27020" x2="52601" y2="27020"/>
                        <a14:foregroundMark x1="52168" y1="28609" x2="52168" y2="28609"/>
                        <a14:foregroundMark x1="52168" y1="28609" x2="52168" y2="28609"/>
                        <a14:foregroundMark x1="51590" y1="29801" x2="51590" y2="29801"/>
                        <a14:foregroundMark x1="51590" y1="29801" x2="51590" y2="29801"/>
                        <a14:foregroundMark x1="50289" y1="28874" x2="50289" y2="28874"/>
                        <a14:foregroundMark x1="50434" y1="28874" x2="50434" y2="28874"/>
                        <a14:foregroundMark x1="50434" y1="28874" x2="50434" y2="28874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2746" y1="29801" x2="52746" y2="29801"/>
                        <a14:foregroundMark x1="52746" y1="29801" x2="52746" y2="29801"/>
                        <a14:foregroundMark x1="52746" y1="29801" x2="52746" y2="29801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49277" y1="32185" x2="49277" y2="32185"/>
                        <a14:foregroundMark x1="50578" y1="32185" x2="50578" y2="32185"/>
                        <a14:foregroundMark x1="50145" y1="33775" x2="50145" y2="33775"/>
                        <a14:foregroundMark x1="50000" y1="32980" x2="50000" y2="32980"/>
                        <a14:foregroundMark x1="48266" y1="33510" x2="48266" y2="33510"/>
                        <a14:foregroundMark x1="47543" y1="33377" x2="47543" y2="33377"/>
                        <a14:foregroundMark x1="53468" y1="31391" x2="53468" y2="31391"/>
                        <a14:foregroundMark x1="51012" y1="37881" x2="51012" y2="378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45" t="6597" r="7926" b="17643"/>
          <a:stretch/>
        </p:blipFill>
        <p:spPr>
          <a:xfrm>
            <a:off x="8390882" y="-22137"/>
            <a:ext cx="1157893" cy="1225017"/>
          </a:xfrm>
          <a:prstGeom prst="rect">
            <a:avLst/>
          </a:prstGeom>
        </p:spPr>
      </p:pic>
      <p:pic>
        <p:nvPicPr>
          <p:cNvPr id="14" name="Picture 2" descr="C:\Users\M.K ANA OKULU\Desktop\erasmus log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447" y="-2"/>
            <a:ext cx="1795235" cy="38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M.K ANA OKULU\Desktop\KUKSET 2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848" y="4097818"/>
            <a:ext cx="1095401" cy="105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5593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2974" r="4432" b="3066"/>
          <a:stretch/>
        </p:blipFill>
        <p:spPr>
          <a:xfrm rot="5400000">
            <a:off x="2009133" y="-2104581"/>
            <a:ext cx="5143501" cy="9352660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2143594" y="1682866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g-BG" sz="4000" b="1" dirty="0" smtClean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Благодаря, че слушахте </a:t>
            </a:r>
            <a:r>
              <a:rPr lang="bg-BG" sz="4000" b="1" dirty="0" smtClean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sym typeface="Wingdings" pitchFamily="2" charset="2"/>
              </a:rPr>
              <a:t> </a:t>
            </a:r>
            <a:endParaRPr lang="tr-TR" sz="4000" b="1" dirty="0">
              <a:ln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anose="020E0802020502020306" pitchFamily="34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656" b="80795" l="19220" r="81214">
                        <a14:foregroundMark x1="48121" y1="55497" x2="48121" y2="55497"/>
                        <a14:foregroundMark x1="48844" y1="41457" x2="48844" y2="41457"/>
                        <a14:foregroundMark x1="60694" y1="34437" x2="60694" y2="34437"/>
                        <a14:foregroundMark x1="44220" y1="27020" x2="44220" y2="27020"/>
                        <a14:foregroundMark x1="47399" y1="31921" x2="47399" y2="31921"/>
                        <a14:foregroundMark x1="53035" y1="30861" x2="53035" y2="30861"/>
                        <a14:foregroundMark x1="52890" y1="22781" x2="52890" y2="22781"/>
                        <a14:foregroundMark x1="46387" y1="21722" x2="46387" y2="21722"/>
                        <a14:foregroundMark x1="47977" y1="23576" x2="47977" y2="23576"/>
                        <a14:foregroundMark x1="50000" y1="27285" x2="50000" y2="27285"/>
                        <a14:foregroundMark x1="51734" y1="26490" x2="51734" y2="26490"/>
                        <a14:foregroundMark x1="47254" y1="26358" x2="47254" y2="26358"/>
                        <a14:foregroundMark x1="46821" y1="29007" x2="46821" y2="29007"/>
                        <a14:foregroundMark x1="49277" y1="33510" x2="49277" y2="33510"/>
                        <a14:foregroundMark x1="54046" y1="56556" x2="54046" y2="56556"/>
                        <a14:foregroundMark x1="47543" y1="50993" x2="47543" y2="50993"/>
                        <a14:foregroundMark x1="47543" y1="50993" x2="47543" y2="50993"/>
                        <a14:foregroundMark x1="47543" y1="50861" x2="47543" y2="50861"/>
                        <a14:foregroundMark x1="43931" y1="54967" x2="43931" y2="54967"/>
                        <a14:foregroundMark x1="43208" y1="74305" x2="43208" y2="74305"/>
                        <a14:foregroundMark x1="36127" y1="73113" x2="36127" y2="73113"/>
                        <a14:foregroundMark x1="34682" y1="73245" x2="34682" y2="73245"/>
                        <a14:foregroundMark x1="34682" y1="73245" x2="34682" y2="73245"/>
                        <a14:foregroundMark x1="32659" y1="72185" x2="32659" y2="72185"/>
                        <a14:foregroundMark x1="32659" y1="72185" x2="32659" y2="72185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659" y1="72450" x2="32659" y2="72450"/>
                        <a14:foregroundMark x1="32948" y1="72450" x2="32948" y2="72450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069" y1="75497" x2="31069" y2="75497"/>
                        <a14:foregroundMark x1="31647" y1="75894" x2="31647" y2="75894"/>
                        <a14:foregroundMark x1="31792" y1="76159" x2="31792" y2="76159"/>
                        <a14:foregroundMark x1="31792" y1="76159" x2="31792" y2="76159"/>
                        <a14:foregroundMark x1="31792" y1="76159" x2="31792" y2="76159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6590" y1="75762" x2="26590" y2="75762"/>
                        <a14:foregroundMark x1="28179" y1="76291" x2="28179" y2="76291"/>
                        <a14:foregroundMark x1="28179" y1="76954" x2="28179" y2="76954"/>
                        <a14:foregroundMark x1="50000" y1="74305" x2="50000" y2="74305"/>
                        <a14:foregroundMark x1="50000" y1="74040" x2="50000" y2="74040"/>
                        <a14:foregroundMark x1="53324" y1="74702" x2="53324" y2="74702"/>
                        <a14:foregroundMark x1="53613" y1="73113" x2="53613" y2="73113"/>
                        <a14:foregroundMark x1="53613" y1="72848" x2="53613" y2="72848"/>
                        <a14:foregroundMark x1="58092" y1="73113" x2="58092" y2="73113"/>
                        <a14:foregroundMark x1="58092" y1="73113" x2="58092" y2="73113"/>
                        <a14:foregroundMark x1="57803" y1="73113" x2="57803" y2="73113"/>
                        <a14:foregroundMark x1="63006" y1="73907" x2="63006" y2="73907"/>
                        <a14:foregroundMark x1="63006" y1="73907" x2="63006" y2="73907"/>
                        <a14:foregroundMark x1="65462" y1="73642" x2="65462" y2="73642"/>
                        <a14:foregroundMark x1="65462" y1="73642" x2="65462" y2="73642"/>
                        <a14:foregroundMark x1="69798" y1="73642" x2="69798" y2="73642"/>
                        <a14:foregroundMark x1="69798" y1="73642" x2="69798" y2="73642"/>
                        <a14:foregroundMark x1="69798" y1="73642" x2="69798" y2="73642"/>
                        <a14:foregroundMark x1="57225" y1="58675" x2="57225" y2="58675"/>
                        <a14:foregroundMark x1="57225" y1="58675" x2="57225" y2="58675"/>
                        <a14:foregroundMark x1="57225" y1="58675" x2="57225" y2="58675"/>
                        <a14:foregroundMark x1="48844" y1="45298" x2="48844" y2="45298"/>
                        <a14:foregroundMark x1="60116" y1="36159" x2="60116" y2="36159"/>
                        <a14:foregroundMark x1="51156" y1="51788" x2="51156" y2="51788"/>
                        <a14:foregroundMark x1="49133" y1="38278" x2="49133" y2="38278"/>
                        <a14:foregroundMark x1="49133" y1="38278" x2="49133" y2="38278"/>
                        <a14:foregroundMark x1="51301" y1="24238" x2="51301" y2="24238"/>
                        <a14:foregroundMark x1="53757" y1="53245" x2="53757" y2="53245"/>
                        <a14:foregroundMark x1="54480" y1="27550" x2="54480" y2="27550"/>
                        <a14:foregroundMark x1="52312" y1="23709" x2="52312" y2="23709"/>
                        <a14:foregroundMark x1="45087" y1="23709" x2="45087" y2="23709"/>
                        <a14:foregroundMark x1="43931" y1="25430" x2="43931" y2="25430"/>
                        <a14:foregroundMark x1="47543" y1="21722" x2="47543" y2="21722"/>
                        <a14:foregroundMark x1="53324" y1="22914" x2="53324" y2="22914"/>
                        <a14:foregroundMark x1="52312" y1="22517" x2="52312" y2="22517"/>
                        <a14:foregroundMark x1="53468" y1="24238" x2="53468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53324" y1="24238" x2="53324" y2="24238"/>
                        <a14:foregroundMark x1="48555" y1="23444" x2="48555" y2="23444"/>
                        <a14:foregroundMark x1="48699" y1="23444" x2="48699" y2="23444"/>
                        <a14:foregroundMark x1="48699" y1="23444" x2="48699" y2="23444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5665" y1="29272" x2="45665" y2="29272"/>
                        <a14:foregroundMark x1="44509" y1="28609" x2="44509" y2="28609"/>
                        <a14:foregroundMark x1="44509" y1="28609" x2="44509" y2="28609"/>
                        <a14:foregroundMark x1="44509" y1="28609" x2="44509" y2="28609"/>
                        <a14:foregroundMark x1="48266" y1="28742" x2="48266" y2="28742"/>
                        <a14:foregroundMark x1="47543" y1="29404" x2="47543" y2="29404"/>
                        <a14:foregroundMark x1="49133" y1="27815" x2="49133" y2="27815"/>
                        <a14:foregroundMark x1="48844" y1="28477" x2="48844" y2="28477"/>
                        <a14:foregroundMark x1="47543" y1="27020" x2="47543" y2="27020"/>
                        <a14:foregroundMark x1="52601" y1="27020" x2="52601" y2="27020"/>
                        <a14:foregroundMark x1="52168" y1="28609" x2="52168" y2="28609"/>
                        <a14:foregroundMark x1="52168" y1="28609" x2="52168" y2="28609"/>
                        <a14:foregroundMark x1="51590" y1="29801" x2="51590" y2="29801"/>
                        <a14:foregroundMark x1="51590" y1="29801" x2="51590" y2="29801"/>
                        <a14:foregroundMark x1="50289" y1="28874" x2="50289" y2="28874"/>
                        <a14:foregroundMark x1="50434" y1="28874" x2="50434" y2="28874"/>
                        <a14:foregroundMark x1="50434" y1="28874" x2="50434" y2="28874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3902" y1="29139" x2="53902" y2="29139"/>
                        <a14:foregroundMark x1="52746" y1="29801" x2="52746" y2="29801"/>
                        <a14:foregroundMark x1="52746" y1="29801" x2="52746" y2="29801"/>
                        <a14:foregroundMark x1="52746" y1="29801" x2="52746" y2="29801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51879" y1="32053" x2="51879" y2="32053"/>
                        <a14:foregroundMark x1="49277" y1="32185" x2="49277" y2="32185"/>
                        <a14:foregroundMark x1="50578" y1="32185" x2="50578" y2="32185"/>
                        <a14:foregroundMark x1="50145" y1="33775" x2="50145" y2="33775"/>
                        <a14:foregroundMark x1="50000" y1="32980" x2="50000" y2="32980"/>
                        <a14:foregroundMark x1="48266" y1="33510" x2="48266" y2="33510"/>
                        <a14:foregroundMark x1="47543" y1="33377" x2="47543" y2="33377"/>
                        <a14:foregroundMark x1="53468" y1="31391" x2="53468" y2="31391"/>
                        <a14:foregroundMark x1="51012" y1="37881" x2="51012" y2="378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45" t="6597" r="7926" b="17643"/>
          <a:stretch/>
        </p:blipFill>
        <p:spPr>
          <a:xfrm>
            <a:off x="8139156" y="0"/>
            <a:ext cx="1157893" cy="1225017"/>
          </a:xfrm>
          <a:prstGeom prst="rect">
            <a:avLst/>
          </a:prstGeom>
        </p:spPr>
      </p:pic>
      <p:pic>
        <p:nvPicPr>
          <p:cNvPr id="1026" name="Picture 2" descr="C:\Users\M.K ANA OKULU\Desktop\erasmus 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447" y="0"/>
            <a:ext cx="1795235" cy="38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M.K ANA OKULU\Desktop\KUKSET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848" y="4097818"/>
            <a:ext cx="1095401" cy="105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7403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uman">
  <a:themeElements>
    <a:clrScheme name="Duma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uman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</TotalTime>
  <Words>1315</Words>
  <Application>Microsoft Macintosh PowerPoint</Application>
  <PresentationFormat>On-screen Show (16:9)</PresentationFormat>
  <Paragraphs>119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Duman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NouS/TncTR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МАРА marra</cp:lastModifiedBy>
  <cp:revision>20</cp:revision>
  <dcterms:created xsi:type="dcterms:W3CDTF">2021-06-25T07:41:53Z</dcterms:created>
  <dcterms:modified xsi:type="dcterms:W3CDTF">2021-07-09T06:33:44Z</dcterms:modified>
</cp:coreProperties>
</file>