
<file path=[Content_Types].xml><?xml version="1.0" encoding="utf-8"?>
<Types xmlns="http://schemas.openxmlformats.org/package/2006/content-types">
  <Default ContentType="application/x-fontdata" Extension="fntdata"/>
  <Default ContentType="image/gif" Extension="gif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slide+xml" PartName="/ppt/slides/slide48.xml"/>
  <Override ContentType="application/vnd.openxmlformats-officedocument.presentationml.slide+xml" PartName="/ppt/slides/slide49.xml"/>
  <Override ContentType="application/vnd.openxmlformats-officedocument.presentationml.slide+xml" PartName="/ppt/slides/slide50.xml"/>
  <Override ContentType="application/vnd.openxmlformats-officedocument.presentationml.slide+xml" PartName="/ppt/slides/slide51.xml"/>
  <Override ContentType="application/vnd.openxmlformats-officedocument.presentationml.slide+xml" PartName="/ppt/slides/slide52.xml"/>
  <Override ContentType="application/vnd.openxmlformats-officedocument.presentationml.slide+xml" PartName="/ppt/slides/slide53.xml"/>
  <Override ContentType="application/vnd.openxmlformats-officedocument.presentationml.slide+xml" PartName="/ppt/slides/slide5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23"/>
    <p:sldId id="257" r:id="rId24"/>
    <p:sldId id="258" r:id="rId25"/>
    <p:sldId id="259" r:id="rId26"/>
    <p:sldId id="260" r:id="rId27"/>
    <p:sldId id="261" r:id="rId28"/>
    <p:sldId id="262" r:id="rId29"/>
    <p:sldId id="263" r:id="rId30"/>
    <p:sldId id="264" r:id="rId31"/>
    <p:sldId id="265" r:id="rId32"/>
    <p:sldId id="266" r:id="rId33"/>
    <p:sldId id="267" r:id="rId34"/>
    <p:sldId id="268" r:id="rId35"/>
    <p:sldId id="269" r:id="rId36"/>
    <p:sldId id="270" r:id="rId37"/>
    <p:sldId id="271" r:id="rId38"/>
    <p:sldId id="272" r:id="rId39"/>
    <p:sldId id="273" r:id="rId40"/>
    <p:sldId id="274" r:id="rId41"/>
    <p:sldId id="275" r:id="rId42"/>
    <p:sldId id="276" r:id="rId43"/>
    <p:sldId id="277" r:id="rId44"/>
    <p:sldId id="278" r:id="rId45"/>
    <p:sldId id="279" r:id="rId46"/>
    <p:sldId id="280" r:id="rId47"/>
    <p:sldId id="281" r:id="rId48"/>
    <p:sldId id="282" r:id="rId49"/>
    <p:sldId id="283" r:id="rId50"/>
    <p:sldId id="284" r:id="rId51"/>
    <p:sldId id="285" r:id="rId52"/>
    <p:sldId id="286" r:id="rId53"/>
    <p:sldId id="287" r:id="rId54"/>
    <p:sldId id="288" r:id="rId55"/>
    <p:sldId id="289" r:id="rId56"/>
    <p:sldId id="290" r:id="rId57"/>
    <p:sldId id="291" r:id="rId58"/>
    <p:sldId id="292" r:id="rId59"/>
    <p:sldId id="293" r:id="rId60"/>
    <p:sldId id="294" r:id="rId61"/>
    <p:sldId id="295" r:id="rId62"/>
    <p:sldId id="296" r:id="rId63"/>
    <p:sldId id="297" r:id="rId64"/>
    <p:sldId id="298" r:id="rId65"/>
    <p:sldId id="299" r:id="rId66"/>
    <p:sldId id="300" r:id="rId67"/>
    <p:sldId id="301" r:id="rId68"/>
    <p:sldId id="302" r:id="rId69"/>
    <p:sldId id="303" r:id="rId70"/>
    <p:sldId id="304" r:id="rId71"/>
    <p:sldId id="305" r:id="rId72"/>
    <p:sldId id="306" r:id="rId73"/>
    <p:sldId id="307" r:id="rId74"/>
    <p:sldId id="308" r:id="rId75"/>
    <p:sldId id="309" r:id="rId76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Montserrat" charset="1" panose="00000500000000000000"/>
      <p:regular r:id="rId10"/>
    </p:embeddedFont>
    <p:embeddedFont>
      <p:font typeface="Montserrat Bold" charset="1" panose="00000600000000000000"/>
      <p:regular r:id="rId11"/>
    </p:embeddedFont>
    <p:embeddedFont>
      <p:font typeface="Montserrat Italics" charset="1" panose="00000500000000000000"/>
      <p:regular r:id="rId12"/>
    </p:embeddedFont>
    <p:embeddedFont>
      <p:font typeface="Montserrat Bold Italics" charset="1" panose="00000600000000000000"/>
      <p:regular r:id="rId13"/>
    </p:embeddedFont>
    <p:embeddedFont>
      <p:font typeface="TT Norms" charset="1" panose="02000503030000020003"/>
      <p:regular r:id="rId14"/>
    </p:embeddedFont>
    <p:embeddedFont>
      <p:font typeface="TT Norms Bold" charset="1" panose="02000803030000020004"/>
      <p:regular r:id="rId15"/>
    </p:embeddedFont>
    <p:embeddedFont>
      <p:font typeface="TT Norms Italics" charset="1" panose="02000503030000090003"/>
      <p:regular r:id="rId16"/>
    </p:embeddedFont>
    <p:embeddedFont>
      <p:font typeface="TT Norms Bold Italics" charset="1" panose="02000803020000090004"/>
      <p:regular r:id="rId17"/>
    </p:embeddedFont>
    <p:embeddedFont>
      <p:font typeface="TT Phobos Inline" charset="1" panose="02000503020000020004"/>
      <p:regular r:id="rId18"/>
    </p:embeddedFont>
    <p:embeddedFont>
      <p:font typeface="TT Phobos" charset="1" panose="02000503050000020004"/>
      <p:regular r:id="rId19"/>
    </p:embeddedFont>
    <p:embeddedFont>
      <p:font typeface="TT Phobos Bold" charset="1" panose="02000803060000020004"/>
      <p:regular r:id="rId20"/>
    </p:embeddedFont>
    <p:embeddedFont>
      <p:font typeface="TT Phobos Italics" charset="1" panose="02000503080000090004"/>
      <p:regular r:id="rId21"/>
    </p:embeddedFont>
    <p:embeddedFont>
      <p:font typeface="TT Phobos Bold Italics" charset="1" panose="02000803060000090004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slides/slide1.xml" Type="http://schemas.openxmlformats.org/officeDocument/2006/relationships/slide"/><Relationship Id="rId24" Target="slides/slide2.xml" Type="http://schemas.openxmlformats.org/officeDocument/2006/relationships/slide"/><Relationship Id="rId25" Target="slides/slide3.xml" Type="http://schemas.openxmlformats.org/officeDocument/2006/relationships/slide"/><Relationship Id="rId26" Target="slides/slide4.xml" Type="http://schemas.openxmlformats.org/officeDocument/2006/relationships/slide"/><Relationship Id="rId27" Target="slides/slide5.xml" Type="http://schemas.openxmlformats.org/officeDocument/2006/relationships/slide"/><Relationship Id="rId28" Target="slides/slide6.xml" Type="http://schemas.openxmlformats.org/officeDocument/2006/relationships/slide"/><Relationship Id="rId29" Target="slides/slide7.xml" Type="http://schemas.openxmlformats.org/officeDocument/2006/relationships/slide"/><Relationship Id="rId3" Target="viewProps.xml" Type="http://schemas.openxmlformats.org/officeDocument/2006/relationships/viewProps"/><Relationship Id="rId30" Target="slides/slide8.xml" Type="http://schemas.openxmlformats.org/officeDocument/2006/relationships/slide"/><Relationship Id="rId31" Target="slides/slide9.xml" Type="http://schemas.openxmlformats.org/officeDocument/2006/relationships/slide"/><Relationship Id="rId32" Target="slides/slide10.xml" Type="http://schemas.openxmlformats.org/officeDocument/2006/relationships/slide"/><Relationship Id="rId33" Target="slides/slide11.xml" Type="http://schemas.openxmlformats.org/officeDocument/2006/relationships/slide"/><Relationship Id="rId34" Target="slides/slide12.xml" Type="http://schemas.openxmlformats.org/officeDocument/2006/relationships/slide"/><Relationship Id="rId35" Target="slides/slide13.xml" Type="http://schemas.openxmlformats.org/officeDocument/2006/relationships/slide"/><Relationship Id="rId36" Target="slides/slide14.xml" Type="http://schemas.openxmlformats.org/officeDocument/2006/relationships/slide"/><Relationship Id="rId37" Target="slides/slide15.xml" Type="http://schemas.openxmlformats.org/officeDocument/2006/relationships/slide"/><Relationship Id="rId38" Target="slides/slide16.xml" Type="http://schemas.openxmlformats.org/officeDocument/2006/relationships/slide"/><Relationship Id="rId39" Target="slides/slide17.xml" Type="http://schemas.openxmlformats.org/officeDocument/2006/relationships/slide"/><Relationship Id="rId4" Target="theme/theme1.xml" Type="http://schemas.openxmlformats.org/officeDocument/2006/relationships/theme"/><Relationship Id="rId40" Target="slides/slide18.xml" Type="http://schemas.openxmlformats.org/officeDocument/2006/relationships/slide"/><Relationship Id="rId41" Target="slides/slide19.xml" Type="http://schemas.openxmlformats.org/officeDocument/2006/relationships/slide"/><Relationship Id="rId42" Target="slides/slide20.xml" Type="http://schemas.openxmlformats.org/officeDocument/2006/relationships/slide"/><Relationship Id="rId43" Target="slides/slide21.xml" Type="http://schemas.openxmlformats.org/officeDocument/2006/relationships/slide"/><Relationship Id="rId44" Target="slides/slide22.xml" Type="http://schemas.openxmlformats.org/officeDocument/2006/relationships/slide"/><Relationship Id="rId45" Target="slides/slide23.xml" Type="http://schemas.openxmlformats.org/officeDocument/2006/relationships/slide"/><Relationship Id="rId46" Target="slides/slide24.xml" Type="http://schemas.openxmlformats.org/officeDocument/2006/relationships/slide"/><Relationship Id="rId47" Target="slides/slide25.xml" Type="http://schemas.openxmlformats.org/officeDocument/2006/relationships/slide"/><Relationship Id="rId48" Target="slides/slide26.xml" Type="http://schemas.openxmlformats.org/officeDocument/2006/relationships/slide"/><Relationship Id="rId49" Target="slides/slide27.xml" Type="http://schemas.openxmlformats.org/officeDocument/2006/relationships/slide"/><Relationship Id="rId5" Target="tableStyles.xml" Type="http://schemas.openxmlformats.org/officeDocument/2006/relationships/tableStyles"/><Relationship Id="rId50" Target="slides/slide28.xml" Type="http://schemas.openxmlformats.org/officeDocument/2006/relationships/slide"/><Relationship Id="rId51" Target="slides/slide29.xml" Type="http://schemas.openxmlformats.org/officeDocument/2006/relationships/slide"/><Relationship Id="rId52" Target="slides/slide30.xml" Type="http://schemas.openxmlformats.org/officeDocument/2006/relationships/slide"/><Relationship Id="rId53" Target="slides/slide31.xml" Type="http://schemas.openxmlformats.org/officeDocument/2006/relationships/slide"/><Relationship Id="rId54" Target="slides/slide32.xml" Type="http://schemas.openxmlformats.org/officeDocument/2006/relationships/slide"/><Relationship Id="rId55" Target="slides/slide33.xml" Type="http://schemas.openxmlformats.org/officeDocument/2006/relationships/slide"/><Relationship Id="rId56" Target="slides/slide34.xml" Type="http://schemas.openxmlformats.org/officeDocument/2006/relationships/slide"/><Relationship Id="rId57" Target="slides/slide35.xml" Type="http://schemas.openxmlformats.org/officeDocument/2006/relationships/slide"/><Relationship Id="rId58" Target="slides/slide36.xml" Type="http://schemas.openxmlformats.org/officeDocument/2006/relationships/slide"/><Relationship Id="rId59" Target="slides/slide37.xml" Type="http://schemas.openxmlformats.org/officeDocument/2006/relationships/slide"/><Relationship Id="rId6" Target="fonts/font6.fntdata" Type="http://schemas.openxmlformats.org/officeDocument/2006/relationships/font"/><Relationship Id="rId60" Target="slides/slide38.xml" Type="http://schemas.openxmlformats.org/officeDocument/2006/relationships/slide"/><Relationship Id="rId61" Target="slides/slide39.xml" Type="http://schemas.openxmlformats.org/officeDocument/2006/relationships/slide"/><Relationship Id="rId62" Target="slides/slide40.xml" Type="http://schemas.openxmlformats.org/officeDocument/2006/relationships/slide"/><Relationship Id="rId63" Target="slides/slide41.xml" Type="http://schemas.openxmlformats.org/officeDocument/2006/relationships/slide"/><Relationship Id="rId64" Target="slides/slide42.xml" Type="http://schemas.openxmlformats.org/officeDocument/2006/relationships/slide"/><Relationship Id="rId65" Target="slides/slide43.xml" Type="http://schemas.openxmlformats.org/officeDocument/2006/relationships/slide"/><Relationship Id="rId66" Target="slides/slide44.xml" Type="http://schemas.openxmlformats.org/officeDocument/2006/relationships/slide"/><Relationship Id="rId67" Target="slides/slide45.xml" Type="http://schemas.openxmlformats.org/officeDocument/2006/relationships/slide"/><Relationship Id="rId68" Target="slides/slide46.xml" Type="http://schemas.openxmlformats.org/officeDocument/2006/relationships/slide"/><Relationship Id="rId69" Target="slides/slide47.xml" Type="http://schemas.openxmlformats.org/officeDocument/2006/relationships/slide"/><Relationship Id="rId7" Target="fonts/font7.fntdata" Type="http://schemas.openxmlformats.org/officeDocument/2006/relationships/font"/><Relationship Id="rId70" Target="slides/slide48.xml" Type="http://schemas.openxmlformats.org/officeDocument/2006/relationships/slide"/><Relationship Id="rId71" Target="slides/slide49.xml" Type="http://schemas.openxmlformats.org/officeDocument/2006/relationships/slide"/><Relationship Id="rId72" Target="slides/slide50.xml" Type="http://schemas.openxmlformats.org/officeDocument/2006/relationships/slide"/><Relationship Id="rId73" Target="slides/slide51.xml" Type="http://schemas.openxmlformats.org/officeDocument/2006/relationships/slide"/><Relationship Id="rId74" Target="slides/slide52.xml" Type="http://schemas.openxmlformats.org/officeDocument/2006/relationships/slide"/><Relationship Id="rId75" Target="slides/slide53.xml" Type="http://schemas.openxmlformats.org/officeDocument/2006/relationships/slide"/><Relationship Id="rId76" Target="slides/slide54.xml" Type="http://schemas.openxmlformats.org/officeDocument/2006/relationships/slide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gif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gif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png" Type="http://schemas.openxmlformats.org/officeDocument/2006/relationships/image"/><Relationship Id="rId4" Target="../media/image23.png" Type="http://schemas.openxmlformats.org/officeDocument/2006/relationships/image"/><Relationship Id="rId5" Target="../media/image24.gif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gif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gif" Type="http://schemas.openxmlformats.org/officeDocument/2006/relationships/image"/><Relationship Id="rId3" Target="../media/image21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7.gif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jpeg" Type="http://schemas.openxmlformats.org/officeDocument/2006/relationships/image"/><Relationship Id="rId11" Target="../media/image37.jpeg" Type="http://schemas.openxmlformats.org/officeDocument/2006/relationships/image"/><Relationship Id="rId2" Target="../media/image28.jpeg" Type="http://schemas.openxmlformats.org/officeDocument/2006/relationships/image"/><Relationship Id="rId3" Target="../media/image29.jpeg" Type="http://schemas.openxmlformats.org/officeDocument/2006/relationships/image"/><Relationship Id="rId4" Target="../media/image30.jpeg" Type="http://schemas.openxmlformats.org/officeDocument/2006/relationships/image"/><Relationship Id="rId5" Target="../media/image31.jpeg" Type="http://schemas.openxmlformats.org/officeDocument/2006/relationships/image"/><Relationship Id="rId6" Target="../media/image32.jpeg" Type="http://schemas.openxmlformats.org/officeDocument/2006/relationships/image"/><Relationship Id="rId7" Target="../media/image33.jpeg" Type="http://schemas.openxmlformats.org/officeDocument/2006/relationships/image"/><Relationship Id="rId8" Target="../media/image34.jpeg" Type="http://schemas.openxmlformats.org/officeDocument/2006/relationships/image"/><Relationship Id="rId9" Target="../media/image35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gif" Type="http://schemas.openxmlformats.org/officeDocument/2006/relationships/image"/><Relationship Id="rId2" Target="../media/image38.jpeg" Type="http://schemas.openxmlformats.org/officeDocument/2006/relationships/image"/><Relationship Id="rId3" Target="../media/image39.jpeg" Type="http://schemas.openxmlformats.org/officeDocument/2006/relationships/image"/><Relationship Id="rId4" Target="../media/image40.jpeg" Type="http://schemas.openxmlformats.org/officeDocument/2006/relationships/image"/><Relationship Id="rId5" Target="../media/image41.png" Type="http://schemas.openxmlformats.org/officeDocument/2006/relationships/image"/><Relationship Id="rId6" Target="../media/image42.jpeg" Type="http://schemas.openxmlformats.org/officeDocument/2006/relationships/image"/><Relationship Id="rId7" Target="../media/image43.jpeg" Type="http://schemas.openxmlformats.org/officeDocument/2006/relationships/image"/><Relationship Id="rId8" Target="../media/image44.jpeg" Type="http://schemas.openxmlformats.org/officeDocument/2006/relationships/image"/><Relationship Id="rId9" Target="../media/image45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7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8.png" Type="http://schemas.openxmlformats.org/officeDocument/2006/relationships/image"/><Relationship Id="rId3" Target="../media/image49.png" Type="http://schemas.openxmlformats.org/officeDocument/2006/relationships/image"/><Relationship Id="rId4" Target="../media/image50.jpeg" Type="http://schemas.openxmlformats.org/officeDocument/2006/relationships/image"/><Relationship Id="rId5" Target="../media/image51.jpe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2.jpeg" Type="http://schemas.openxmlformats.org/officeDocument/2006/relationships/image"/><Relationship Id="rId3" Target="../media/image53.jpeg" Type="http://schemas.openxmlformats.org/officeDocument/2006/relationships/image"/><Relationship Id="rId4" Target="../media/image54.jpeg" Type="http://schemas.openxmlformats.org/officeDocument/2006/relationships/image"/><Relationship Id="rId5" Target="../media/image55.jpeg" Type="http://schemas.openxmlformats.org/officeDocument/2006/relationships/image"/><Relationship Id="rId6" Target="../media/image56.jpeg" Type="http://schemas.openxmlformats.org/officeDocument/2006/relationships/image"/><Relationship Id="rId7" Target="../media/image57.jpeg" Type="http://schemas.openxmlformats.org/officeDocument/2006/relationships/image"/><Relationship Id="rId8" Target="../media/image58.jpe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7.jpeg" Type="http://schemas.openxmlformats.org/officeDocument/2006/relationships/image"/><Relationship Id="rId11" Target="../media/image68.jpeg" Type="http://schemas.openxmlformats.org/officeDocument/2006/relationships/image"/><Relationship Id="rId12" Target="../media/image69.jpeg" Type="http://schemas.openxmlformats.org/officeDocument/2006/relationships/image"/><Relationship Id="rId2" Target="../media/image59.jpeg" Type="http://schemas.openxmlformats.org/officeDocument/2006/relationships/image"/><Relationship Id="rId3" Target="../media/image60.jpeg" Type="http://schemas.openxmlformats.org/officeDocument/2006/relationships/image"/><Relationship Id="rId4" Target="../media/image61.jpeg" Type="http://schemas.openxmlformats.org/officeDocument/2006/relationships/image"/><Relationship Id="rId5" Target="../media/image62.jpeg" Type="http://schemas.openxmlformats.org/officeDocument/2006/relationships/image"/><Relationship Id="rId6" Target="../media/image63.jpeg" Type="http://schemas.openxmlformats.org/officeDocument/2006/relationships/image"/><Relationship Id="rId7" Target="../media/image64.jpeg" Type="http://schemas.openxmlformats.org/officeDocument/2006/relationships/image"/><Relationship Id="rId8" Target="../media/image65.jpeg" Type="http://schemas.openxmlformats.org/officeDocument/2006/relationships/image"/><Relationship Id="rId9" Target="../media/image66.jpe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0.png" Type="http://schemas.openxmlformats.org/officeDocument/2006/relationships/image"/><Relationship Id="rId3" Target="../media/image71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2.gif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3.jpe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4.jpe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5.jpeg" Type="http://schemas.openxmlformats.org/officeDocument/2006/relationships/image"/><Relationship Id="rId3" Target="../media/image76.jpeg" Type="http://schemas.openxmlformats.org/officeDocument/2006/relationships/image"/><Relationship Id="rId4" Target="../media/image77.jpeg" Type="http://schemas.openxmlformats.org/officeDocument/2006/relationships/image"/><Relationship Id="rId5" Target="../media/image78.jpeg" Type="http://schemas.openxmlformats.org/officeDocument/2006/relationships/image"/><Relationship Id="rId6" Target="../media/image79.jpe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0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1.gif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2.jpe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3.jpe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4.jpe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5.pn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6.gif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7.jpe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8.jpe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9.jpeg" Type="http://schemas.openxmlformats.org/officeDocument/2006/relationships/image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0.png" Type="http://schemas.openxmlformats.org/officeDocument/2006/relationships/image"/></Relationships>
</file>

<file path=ppt/slides/_rels/slide3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1.gif" Type="http://schemas.openxmlformats.org/officeDocument/2006/relationships/image"/></Relationships>
</file>

<file path=ppt/slides/_rels/slide3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2.jpeg" Type="http://schemas.openxmlformats.org/officeDocument/2006/relationships/image"/></Relationships>
</file>

<file path=ppt/slides/_rels/slide3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3.jpeg" Type="http://schemas.openxmlformats.org/officeDocument/2006/relationships/image"/></Relationships>
</file>

<file path=ppt/slides/_rels/slide3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4.jpeg" Type="http://schemas.openxmlformats.org/officeDocument/2006/relationships/image"/><Relationship Id="rId3" Target="../media/image95.jpeg" Type="http://schemas.openxmlformats.org/officeDocument/2006/relationships/image"/><Relationship Id="rId4" Target="../media/image96.jpeg" Type="http://schemas.openxmlformats.org/officeDocument/2006/relationships/image"/></Relationships>
</file>

<file path=ppt/slides/_rels/slide3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7.png" Type="http://schemas.openxmlformats.org/officeDocument/2006/relationships/image"/></Relationships>
</file>

<file path=ppt/slides/_rels/slide3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8.png" Type="http://schemas.openxmlformats.org/officeDocument/2006/relationships/image"/><Relationship Id="rId3" Target="../media/image99.svg" Type="http://schemas.openxmlformats.org/officeDocument/2006/relationships/image"/><Relationship Id="rId4" Target="../media/image100.png" Type="http://schemas.openxmlformats.org/officeDocument/2006/relationships/image"/><Relationship Id="rId5" Target="../media/image101.svg" Type="http://schemas.openxmlformats.org/officeDocument/2006/relationships/image"/><Relationship Id="rId6" Target="../media/image102.gif" Type="http://schemas.openxmlformats.org/officeDocument/2006/relationships/image"/></Relationships>
</file>

<file path=ppt/slides/_rels/slide3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3.gif" Type="http://schemas.openxmlformats.org/officeDocument/2006/relationships/image"/></Relationships>
</file>

<file path=ppt/slides/_rels/slide4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4.gif" Type="http://schemas.openxmlformats.org/officeDocument/2006/relationships/image"/><Relationship Id="rId3" Target="../media/image105.jpeg" Type="http://schemas.openxmlformats.org/officeDocument/2006/relationships/image"/><Relationship Id="rId4" Target="../media/image106.jpeg" Type="http://schemas.openxmlformats.org/officeDocument/2006/relationships/image"/><Relationship Id="rId5" Target="../media/image107.jpeg" Type="http://schemas.openxmlformats.org/officeDocument/2006/relationships/image"/><Relationship Id="rId6" Target="../media/image108.jpeg" Type="http://schemas.openxmlformats.org/officeDocument/2006/relationships/image"/><Relationship Id="rId7" Target="../media/image109.jpeg" Type="http://schemas.openxmlformats.org/officeDocument/2006/relationships/image"/></Relationships>
</file>

<file path=ppt/slides/_rels/slide4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0.jpeg" Type="http://schemas.openxmlformats.org/officeDocument/2006/relationships/image"/><Relationship Id="rId3" Target="../media/image111.jpeg" Type="http://schemas.openxmlformats.org/officeDocument/2006/relationships/image"/><Relationship Id="rId4" Target="../media/image112.jpeg" Type="http://schemas.openxmlformats.org/officeDocument/2006/relationships/image"/><Relationship Id="rId5" Target="../media/image113.jpeg" Type="http://schemas.openxmlformats.org/officeDocument/2006/relationships/image"/><Relationship Id="rId6" Target="../media/image114.jpeg" Type="http://schemas.openxmlformats.org/officeDocument/2006/relationships/image"/></Relationships>
</file>

<file path=ppt/slides/_rels/slide4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5.jpeg" Type="http://schemas.openxmlformats.org/officeDocument/2006/relationships/image"/><Relationship Id="rId3" Target="../media/image116.jpeg" Type="http://schemas.openxmlformats.org/officeDocument/2006/relationships/image"/><Relationship Id="rId4" Target="../media/image117.jpeg" Type="http://schemas.openxmlformats.org/officeDocument/2006/relationships/image"/><Relationship Id="rId5" Target="../media/image118.jpeg" Type="http://schemas.openxmlformats.org/officeDocument/2006/relationships/image"/><Relationship Id="rId6" Target="../media/image119.jpeg" Type="http://schemas.openxmlformats.org/officeDocument/2006/relationships/image"/><Relationship Id="rId7" Target="../media/image120.jpeg" Type="http://schemas.openxmlformats.org/officeDocument/2006/relationships/image"/><Relationship Id="rId8" Target="../media/image121.jpeg" Type="http://schemas.openxmlformats.org/officeDocument/2006/relationships/image"/><Relationship Id="rId9" Target="../media/image122.jpeg" Type="http://schemas.openxmlformats.org/officeDocument/2006/relationships/image"/></Relationships>
</file>

<file path=ppt/slides/_rels/slide4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3.jpeg" Type="http://schemas.openxmlformats.org/officeDocument/2006/relationships/image"/><Relationship Id="rId3" Target="../media/image124.jpeg" Type="http://schemas.openxmlformats.org/officeDocument/2006/relationships/image"/><Relationship Id="rId4" Target="../media/image125.jpeg" Type="http://schemas.openxmlformats.org/officeDocument/2006/relationships/image"/><Relationship Id="rId5" Target="../media/image126.jpeg" Type="http://schemas.openxmlformats.org/officeDocument/2006/relationships/image"/></Relationships>
</file>

<file path=ppt/slides/_rels/slide4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7.jpeg" Type="http://schemas.openxmlformats.org/officeDocument/2006/relationships/image"/><Relationship Id="rId3" Target="../media/image128.jpeg" Type="http://schemas.openxmlformats.org/officeDocument/2006/relationships/image"/><Relationship Id="rId4" Target="../media/image129.jpeg" Type="http://schemas.openxmlformats.org/officeDocument/2006/relationships/image"/><Relationship Id="rId5" Target="../media/image130.jpeg" Type="http://schemas.openxmlformats.org/officeDocument/2006/relationships/image"/><Relationship Id="rId6" Target="../media/image131.jpeg" Type="http://schemas.openxmlformats.org/officeDocument/2006/relationships/image"/></Relationships>
</file>

<file path=ppt/slides/_rels/slide4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2.gif" Type="http://schemas.openxmlformats.org/officeDocument/2006/relationships/image"/></Relationships>
</file>

<file path=ppt/slides/_rels/slide4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3.gif" Type="http://schemas.openxmlformats.org/officeDocument/2006/relationships/image"/><Relationship Id="rId3" Target="../media/image134.gif" Type="http://schemas.openxmlformats.org/officeDocument/2006/relationships/image"/></Relationships>
</file>

<file path=ppt/slides/_rels/slide4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5.png" Type="http://schemas.openxmlformats.org/officeDocument/2006/relationships/image"/><Relationship Id="rId3" Target="../media/image136.gif" Type="http://schemas.openxmlformats.org/officeDocument/2006/relationships/image"/></Relationships>
</file>

<file path=ppt/slides/_rels/slide5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7.png" Type="http://schemas.openxmlformats.org/officeDocument/2006/relationships/image"/><Relationship Id="rId3" Target="../media/image138.gif" Type="http://schemas.openxmlformats.org/officeDocument/2006/relationships/image"/></Relationships>
</file>

<file path=ppt/slides/_rels/slide5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9.gif" Type="http://schemas.openxmlformats.org/officeDocument/2006/relationships/image"/></Relationships>
</file>

<file path=ppt/slides/_rels/slide5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0.png" Type="http://schemas.openxmlformats.org/officeDocument/2006/relationships/image"/><Relationship Id="rId3" Target="../media/image141.svg" Type="http://schemas.openxmlformats.org/officeDocument/2006/relationships/image"/><Relationship Id="rId4" Target="../media/image142.png" Type="http://schemas.openxmlformats.org/officeDocument/2006/relationships/image"/><Relationship Id="rId5" Target="../media/image143.svg" Type="http://schemas.openxmlformats.org/officeDocument/2006/relationships/image"/><Relationship Id="rId6" Target="../media/image21.png" Type="http://schemas.openxmlformats.org/officeDocument/2006/relationships/image"/><Relationship Id="rId7" Target="../media/image1.png" Type="http://schemas.openxmlformats.org/officeDocument/2006/relationships/image"/><Relationship Id="rId8" Target="../media/image144.png" Type="http://schemas.openxmlformats.org/officeDocument/2006/relationships/image"/><Relationship Id="rId9" Target="../media/image145.svg" Type="http://schemas.openxmlformats.org/officeDocument/2006/relationships/image"/></Relationships>
</file>

<file path=ppt/slides/_rels/slide5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6.jpeg" Type="http://schemas.openxmlformats.org/officeDocument/2006/relationships/image"/></Relationships>
</file>

<file path=ppt/slides/_rels/slide5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7.gif" Type="http://schemas.openxmlformats.org/officeDocument/2006/relationships/image"/><Relationship Id="rId3" Target="../media/image148.gif" Type="http://schemas.openxmlformats.org/officeDocument/2006/relationships/image"/><Relationship Id="rId4" Target="../media/image149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5045" t="0" r="5045" b="0"/>
          <a:stretch>
            <a:fillRect/>
          </a:stretch>
        </p:blipFill>
        <p:spPr>
          <a:xfrm flipH="false" flipV="false" rot="0">
            <a:off x="-550094" y="7911947"/>
            <a:ext cx="19388189" cy="5283284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7298414" y="1737845"/>
            <a:ext cx="10748114" cy="4228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0"/>
              </a:lnSpc>
            </a:pPr>
            <a:r>
              <a:rPr lang="en-US" sz="7695">
                <a:solidFill>
                  <a:srgbClr val="987155"/>
                </a:solidFill>
                <a:latin typeface="TT Phobos Inline"/>
              </a:rPr>
              <a:t>STE(A)M KIDS </a:t>
            </a:r>
          </a:p>
          <a:p>
            <a:pPr algn="ctr">
              <a:lnSpc>
                <a:spcPts val="6540"/>
              </a:lnSpc>
            </a:pPr>
          </a:p>
          <a:p>
            <a:pPr algn="ctr">
              <a:lnSpc>
                <a:spcPts val="6540"/>
              </a:lnSpc>
            </a:pPr>
            <a:r>
              <a:rPr lang="en-US" sz="7695">
                <a:solidFill>
                  <a:srgbClr val="987155"/>
                </a:solidFill>
                <a:latin typeface="TT Phobos Inline"/>
              </a:rPr>
              <a:t>В ДЕТСКА ГРАДИНА ЕДЕЛВАЙС - ВЕЛИНГРАД </a:t>
            </a:r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rcRect l="0" t="0" r="0" b="0"/>
          <a:stretch>
            <a:fillRect/>
          </a:stretch>
        </p:blipFill>
        <p:spPr>
          <a:xfrm flipH="false" flipV="false" rot="0">
            <a:off x="-3998880" y="-456218"/>
            <a:ext cx="8762237" cy="8998446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rcRect l="0" t="0" r="0" b="0"/>
          <a:stretch>
            <a:fillRect/>
          </a:stretch>
        </p:blipFill>
        <p:spPr>
          <a:xfrm flipH="false" flipV="false" rot="0">
            <a:off x="2136114" y="2924178"/>
            <a:ext cx="5589960" cy="5618050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8088631" y="8219922"/>
            <a:ext cx="9859251" cy="5874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5"/>
              </a:lnSpc>
            </a:pPr>
            <a:r>
              <a:rPr lang="en-US" sz="3496">
                <a:solidFill>
                  <a:srgbClr val="8D8871"/>
                </a:solidFill>
                <a:latin typeface="TT Norms"/>
              </a:rPr>
              <a:t>Презентатор: Марина Грънчарова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098156" y="6631316"/>
            <a:ext cx="10056542" cy="10998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8D8871"/>
                </a:solidFill>
                <a:latin typeface="TT Phobos Inline"/>
              </a:rPr>
              <a:t>НАЦИОНАЛНО СЪБИТИЕ ЗА ПРЕДСТАВЯНЕ НА РЕЗУЛТАТИ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0"/>
            <a:ext cx="9144000" cy="10287000"/>
            <a:chOff x="0" y="0"/>
            <a:chExt cx="1722974" cy="1938346"/>
          </a:xfrm>
        </p:grpSpPr>
        <p:sp>
          <p:nvSpPr>
            <p:cNvPr name="Freeform 3" id="3"/>
            <p:cNvSpPr/>
            <p:nvPr/>
          </p:nvSpPr>
          <p:spPr>
            <a:xfrm>
              <a:off x="0" y="0"/>
              <a:ext cx="1722974" cy="1938346"/>
            </a:xfrm>
            <a:custGeom>
              <a:avLst/>
              <a:gdLst/>
              <a:ahLst/>
              <a:cxnLst/>
              <a:rect r="r" b="b" t="t" l="l"/>
              <a:pathLst>
                <a:path h="1938346" w="1722974">
                  <a:moveTo>
                    <a:pt x="0" y="0"/>
                  </a:moveTo>
                  <a:lnTo>
                    <a:pt x="1722974" y="0"/>
                  </a:lnTo>
                  <a:lnTo>
                    <a:pt x="1722974" y="1938346"/>
                  </a:lnTo>
                  <a:lnTo>
                    <a:pt x="0" y="1938346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7782117" y="7885112"/>
            <a:ext cx="2723767" cy="2274345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028700" y="2335213"/>
            <a:ext cx="6800770" cy="8026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55651" indent="-377825" lvl="1">
              <a:lnSpc>
                <a:spcPts val="4900"/>
              </a:lnSpc>
              <a:buFont typeface="Arial"/>
              <a:buChar char="•"/>
            </a:pPr>
            <a:r>
              <a:rPr lang="en-US" sz="3500">
                <a:solidFill>
                  <a:srgbClr val="B38B6D"/>
                </a:solidFill>
                <a:latin typeface="TT Norms"/>
              </a:rPr>
              <a:t>Водещата организация и всеки партньор от  проектния консорциум,</a:t>
            </a:r>
          </a:p>
          <a:p>
            <a:pPr>
              <a:lnSpc>
                <a:spcPts val="4900"/>
              </a:lnSpc>
            </a:pPr>
          </a:p>
          <a:p>
            <a:pPr marL="755651" indent="-377825" lvl="1">
              <a:lnSpc>
                <a:spcPts val="4900"/>
              </a:lnSpc>
              <a:buFont typeface="Arial"/>
              <a:buChar char="•"/>
            </a:pPr>
            <a:r>
              <a:rPr lang="en-US" sz="3500">
                <a:solidFill>
                  <a:srgbClr val="B38B6D"/>
                </a:solidFill>
                <a:latin typeface="TT Norms"/>
              </a:rPr>
              <a:t>транснационален проектен екип на STE(A)M KIDS,</a:t>
            </a:r>
          </a:p>
          <a:p>
            <a:pPr>
              <a:lnSpc>
                <a:spcPts val="4900"/>
              </a:lnSpc>
            </a:pPr>
          </a:p>
          <a:p>
            <a:pPr marL="755651" indent="-377825" lvl="1">
              <a:lnSpc>
                <a:spcPts val="4900"/>
              </a:lnSpc>
              <a:buFont typeface="Arial"/>
              <a:buChar char="•"/>
            </a:pPr>
            <a:r>
              <a:rPr lang="en-US" sz="3500">
                <a:solidFill>
                  <a:srgbClr val="B38B6D"/>
                </a:solidFill>
                <a:latin typeface="TT Norms"/>
              </a:rPr>
              <a:t>проектен екип и персонал на ДГ Еделвайс,</a:t>
            </a:r>
          </a:p>
          <a:p>
            <a:pPr>
              <a:lnSpc>
                <a:spcPts val="4900"/>
              </a:lnSpc>
            </a:pPr>
          </a:p>
          <a:p>
            <a:pPr marL="755651" indent="-377825" lvl="1">
              <a:lnSpc>
                <a:spcPts val="4900"/>
              </a:lnSpc>
              <a:buFont typeface="Arial"/>
              <a:buChar char="•"/>
            </a:pPr>
            <a:r>
              <a:rPr lang="en-US" sz="3500" spc="-49">
                <a:solidFill>
                  <a:srgbClr val="B38B6D"/>
                </a:solidFill>
                <a:latin typeface="TT Norms"/>
              </a:rPr>
              <a:t>нашите деца и родители</a:t>
            </a:r>
          </a:p>
          <a:p>
            <a:pPr>
              <a:lnSpc>
                <a:spcPts val="4900"/>
              </a:lnSpc>
            </a:pPr>
          </a:p>
          <a:p>
            <a:pPr>
              <a:lnSpc>
                <a:spcPts val="490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3737352" y="683138"/>
            <a:ext cx="10884733" cy="17187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56"/>
              </a:lnSpc>
            </a:pPr>
            <a:r>
              <a:rPr lang="en-US" sz="7595">
                <a:solidFill>
                  <a:srgbClr val="987155"/>
                </a:solidFill>
                <a:latin typeface="TT Phobos Inline"/>
              </a:rPr>
              <a:t>СПЕЦИАЛНИ БЛАГОДАРНОСТИ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043033" y="2335213"/>
            <a:ext cx="7932080" cy="6788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900"/>
              </a:lnSpc>
            </a:pPr>
          </a:p>
          <a:p>
            <a:pPr marL="755651" indent="-377825" lvl="1">
              <a:lnSpc>
                <a:spcPts val="4900"/>
              </a:lnSpc>
              <a:buFont typeface="Arial"/>
              <a:buChar char="•"/>
            </a:pPr>
            <a:r>
              <a:rPr lang="en-US" sz="3500">
                <a:solidFill>
                  <a:srgbClr val="B38B6D"/>
                </a:solidFill>
                <a:latin typeface="TT Norms"/>
              </a:rPr>
              <a:t>Община Велинград,</a:t>
            </a:r>
          </a:p>
          <a:p>
            <a:pPr>
              <a:lnSpc>
                <a:spcPts val="4900"/>
              </a:lnSpc>
            </a:pPr>
          </a:p>
          <a:p>
            <a:pPr marL="755651" indent="-377825" lvl="1">
              <a:lnSpc>
                <a:spcPts val="4900"/>
              </a:lnSpc>
              <a:buFont typeface="Arial"/>
              <a:buChar char="•"/>
            </a:pPr>
            <a:r>
              <a:rPr lang="en-US" sz="3500">
                <a:solidFill>
                  <a:srgbClr val="B38B6D"/>
                </a:solidFill>
                <a:latin typeface="TT Norms"/>
              </a:rPr>
              <a:t>Регионален инспекторат по образованието - Пазарджик,</a:t>
            </a:r>
          </a:p>
          <a:p>
            <a:pPr>
              <a:lnSpc>
                <a:spcPts val="4900"/>
              </a:lnSpc>
            </a:pPr>
          </a:p>
          <a:p>
            <a:pPr marL="755651" indent="-377825" lvl="1">
              <a:lnSpc>
                <a:spcPts val="4900"/>
              </a:lnSpc>
              <a:buFont typeface="Arial"/>
              <a:buChar char="•"/>
            </a:pPr>
            <a:r>
              <a:rPr lang="en-US" sz="3500">
                <a:solidFill>
                  <a:srgbClr val="B38B6D"/>
                </a:solidFill>
                <a:latin typeface="TT Norms"/>
              </a:rPr>
              <a:t>медиите, заинтересованите страни и всички, които ни подкрепят, вдъхновяват и предизвикват</a:t>
            </a:r>
          </a:p>
          <a:p>
            <a:pPr>
              <a:lnSpc>
                <a:spcPts val="490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-32569" y="1726998"/>
            <a:ext cx="18620479" cy="22462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03"/>
              </a:lnSpc>
            </a:pPr>
            <a:r>
              <a:rPr lang="en-US" sz="9298">
                <a:solidFill>
                  <a:srgbClr val="987155"/>
                </a:solidFill>
                <a:latin typeface="TT Phobos Inline"/>
              </a:rPr>
              <a:t>СХЕМА НА ПРЕЗЕНТАЦИЯТА</a:t>
            </a:r>
          </a:p>
        </p:txBody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2249931" y="4135232"/>
            <a:ext cx="1449412" cy="1949087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9711873" y="4135232"/>
            <a:ext cx="2464363" cy="1949087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2068659" y="6980851"/>
            <a:ext cx="1811955" cy="1515453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9711873" y="6980851"/>
            <a:ext cx="2562070" cy="1462709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4242880" y="4804504"/>
            <a:ext cx="4901120" cy="17164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620"/>
              </a:lnSpc>
            </a:pPr>
            <a:r>
              <a:rPr lang="en-US" sz="3300">
                <a:solidFill>
                  <a:srgbClr val="B38B6D"/>
                </a:solidFill>
                <a:latin typeface="TT Phobos Bold"/>
              </a:rPr>
              <a:t>РЕЗЮМЕ НА ПРОЕКТА </a:t>
            </a:r>
          </a:p>
          <a:p>
            <a:pPr>
              <a:lnSpc>
                <a:spcPts val="4620"/>
              </a:lnSpc>
            </a:pPr>
            <a:r>
              <a:rPr lang="en-US" sz="3300">
                <a:solidFill>
                  <a:srgbClr val="B38B6D"/>
                </a:solidFill>
                <a:latin typeface="TT Phobos Bold"/>
              </a:rPr>
              <a:t>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616693" y="4495253"/>
            <a:ext cx="5433917" cy="1162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707"/>
              </a:lnSpc>
            </a:pPr>
            <a:r>
              <a:rPr lang="en-US" sz="3362" spc="73">
                <a:solidFill>
                  <a:srgbClr val="B38B6D"/>
                </a:solidFill>
                <a:latin typeface="TT Phobos Bold"/>
              </a:rPr>
              <a:t>ИЗПЪЛНЕНИЕ НА ПРОЕКТА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242880" y="7087702"/>
            <a:ext cx="4901120" cy="1225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900"/>
              </a:lnSpc>
            </a:pPr>
            <a:r>
              <a:rPr lang="en-US" sz="3500">
                <a:solidFill>
                  <a:srgbClr val="B38B6D"/>
                </a:solidFill>
                <a:latin typeface="TT Phobos Bold"/>
              </a:rPr>
              <a:t> STE(A)M KIDS КЛАСНА СТАЯ 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673993" y="7283983"/>
            <a:ext cx="4930321" cy="1844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900"/>
              </a:lnSpc>
            </a:pPr>
            <a:r>
              <a:rPr lang="en-US" sz="3500">
                <a:solidFill>
                  <a:srgbClr val="B38B6D"/>
                </a:solidFill>
                <a:latin typeface="TT Phobos Bold"/>
              </a:rPr>
              <a:t>РАЗПРОСТРАНЕНИЕ И ПРОМОЦИЯ НА ПРОЕКТА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5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2810675" y="-879902"/>
            <a:ext cx="7315200" cy="3817204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2413208" y="3558321"/>
            <a:ext cx="14055067" cy="3275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357"/>
              </a:lnSpc>
            </a:pPr>
            <a:r>
              <a:rPr lang="en-US" sz="14537">
                <a:solidFill>
                  <a:srgbClr val="96B7B5"/>
                </a:solidFill>
                <a:latin typeface="TT Phobos Inline"/>
              </a:rPr>
              <a:t>РЕЗЮМЕ НА ПРОЕКТА</a:t>
            </a:r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-1420306" y="-205809"/>
            <a:ext cx="6234682" cy="3944853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-1243487" y="7191556"/>
            <a:ext cx="5238292" cy="4133488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4524357" y="7542745"/>
            <a:ext cx="5469886" cy="34311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8197802" y="5522374"/>
            <a:ext cx="1892396" cy="2653834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4363665" y="8429106"/>
            <a:ext cx="8455858" cy="1080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9"/>
              </a:lnSpc>
            </a:pPr>
            <a:r>
              <a:rPr lang="en-US" sz="4800">
                <a:solidFill>
                  <a:srgbClr val="638280"/>
                </a:solidFill>
                <a:latin typeface="TT Phobos Inline"/>
              </a:rPr>
              <a:t>С ИЗКЛЮЧИТЕЛНАТА ПОДКРЕПА НА</a:t>
            </a:r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rcRect l="4237" t="0" r="4237" b="0"/>
          <a:stretch>
            <a:fillRect/>
          </a:stretch>
        </p:blipFill>
        <p:spPr>
          <a:xfrm flipH="false" flipV="false" rot="0">
            <a:off x="12999434" y="7938574"/>
            <a:ext cx="4259866" cy="1479694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rcRect l="0" t="5944" r="0" b="5944"/>
          <a:stretch>
            <a:fillRect/>
          </a:stretch>
        </p:blipFill>
        <p:spPr>
          <a:xfrm flipH="false" flipV="false" rot="0">
            <a:off x="1632686" y="8176208"/>
            <a:ext cx="3232265" cy="1424006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505991" y="871454"/>
            <a:ext cx="17276019" cy="51701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ОСНОВНА ЦЕЛ:</a:t>
            </a:r>
            <a:r>
              <a:rPr lang="en-US" sz="4200">
                <a:solidFill>
                  <a:srgbClr val="7C9C9A"/>
                </a:solidFill>
                <a:latin typeface="TT Phobos Inline"/>
              </a:rPr>
              <a:t> ИНОВАЦИЯ</a:t>
            </a:r>
          </a:p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НАИМЕНОВАНИЕ:</a:t>
            </a:r>
            <a:r>
              <a:rPr lang="en-US" sz="4200">
                <a:solidFill>
                  <a:srgbClr val="7C9C9A"/>
                </a:solidFill>
                <a:latin typeface="TT Phobos Inline"/>
              </a:rPr>
              <a:t> </a:t>
            </a:r>
            <a:r>
              <a:rPr lang="en-US" sz="4200">
                <a:solidFill>
                  <a:srgbClr val="7C9C9A"/>
                </a:solidFill>
                <a:latin typeface="TT Phobos Inline"/>
              </a:rPr>
              <a:t>„Създаване на концепция за класна стая STE(A)M в предучилищното образование“</a:t>
            </a:r>
          </a:p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7C9C9A"/>
                </a:solidFill>
                <a:latin typeface="TT Phobos Inline"/>
              </a:rPr>
              <a:t>        </a:t>
            </a:r>
            <a:r>
              <a:rPr lang="en-US" sz="4200">
                <a:solidFill>
                  <a:srgbClr val="96B7B5"/>
                </a:solidFill>
                <a:latin typeface="TT Phobos Inline"/>
              </a:rPr>
              <a:t>номер на договор:</a:t>
            </a:r>
            <a:r>
              <a:rPr lang="en-US" sz="4200">
                <a:solidFill>
                  <a:srgbClr val="7C9C9A"/>
                </a:solidFill>
                <a:latin typeface="TT Phobos Inline"/>
              </a:rPr>
              <a:t> 2020-1-HR01-KA201-077710</a:t>
            </a:r>
          </a:p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ПЕРИОД НА ИЗПЪЛНЕНИЕ:</a:t>
            </a:r>
            <a:r>
              <a:rPr lang="en-US" sz="4200">
                <a:solidFill>
                  <a:srgbClr val="7C9C9A"/>
                </a:solidFill>
                <a:latin typeface="TT Phobos Inline"/>
              </a:rPr>
              <a:t>  01.11.2020 г. - 31.10.2022 г</a:t>
            </a:r>
          </a:p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бюджет на детска градина Еделвайс:</a:t>
            </a:r>
            <a:r>
              <a:rPr lang="en-US" sz="4200">
                <a:solidFill>
                  <a:srgbClr val="7C9C9A"/>
                </a:solidFill>
                <a:latin typeface="TT Phobos Inline"/>
              </a:rPr>
              <a:t> 22 382,00 Eur</a:t>
            </a:r>
          </a:p>
        </p:txBody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rcRect l="0" t="0" r="0" b="0"/>
          <a:stretch>
            <a:fillRect/>
          </a:stretch>
        </p:blipFill>
        <p:spPr>
          <a:xfrm flipH="false" flipV="false" rot="0">
            <a:off x="12819523" y="6041624"/>
            <a:ext cx="5751684" cy="543534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1200697" y="2551067"/>
            <a:ext cx="6542271" cy="6522741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6263971" y="417195"/>
            <a:ext cx="11783983" cy="21338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242"/>
              </a:lnSpc>
            </a:pPr>
            <a:r>
              <a:rPr lang="en-US" sz="3600" spc="111">
                <a:solidFill>
                  <a:srgbClr val="A8A28A"/>
                </a:solidFill>
                <a:latin typeface="Montserrat"/>
              </a:rPr>
              <a:t>РЕАКЦИЯ НА БЪДЕЩИТЕ ПАЗАРНИ ТЕНДЕНЦИИ, БЪРЗО РАЗВИТИЕ И ПРОМЕНИ В СОЦИАЛНО-ИКОНОМИЧЕСКИЯ ПЛАН, НАУЧНО-ТЕХНИЧЕСКИ ПРОГРЕС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571625" y="1020264"/>
            <a:ext cx="4692346" cy="1080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9"/>
              </a:lnSpc>
            </a:pPr>
            <a:r>
              <a:rPr lang="en-US" sz="4800">
                <a:solidFill>
                  <a:srgbClr val="C3BDA4"/>
                </a:solidFill>
                <a:latin typeface="TT Phobos Inline"/>
              </a:rPr>
              <a:t>ГЛОБАЛНА ВИЗИЯ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29826" y="3269911"/>
            <a:ext cx="10742296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A8A28A"/>
                </a:solidFill>
                <a:latin typeface="TT Phobos Inline"/>
              </a:rPr>
              <a:t>ЦЕЛИ НА ПРОЕКТА И РЕЗУЛТАТИ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4168119"/>
            <a:ext cx="9321259" cy="5718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>
                <a:solidFill>
                  <a:srgbClr val="96B7B5"/>
                </a:solidFill>
                <a:latin typeface="TT Phobos Inline"/>
              </a:rPr>
              <a:t>КАЧЕСТВО И ПРИВЛЕКАТЕЛНОСТ НА ОБРАЗОВАТЕЛНИЯ ПРОЦЕС В РАННА ДЕТСКА ВЪЗРАСТ;</a:t>
            </a:r>
          </a:p>
          <a:p>
            <a:pPr algn="ctr">
              <a:lnSpc>
                <a:spcPts val="5040"/>
              </a:lnSpc>
            </a:pPr>
            <a:r>
              <a:rPr lang="en-US" sz="3600">
                <a:solidFill>
                  <a:srgbClr val="96B7B5"/>
                </a:solidFill>
                <a:latin typeface="TT Phobos Inline"/>
              </a:rPr>
              <a:t> </a:t>
            </a:r>
          </a:p>
          <a:p>
            <a:pPr algn="ctr">
              <a:lnSpc>
                <a:spcPts val="5040"/>
              </a:lnSpc>
            </a:pPr>
            <a:r>
              <a:rPr lang="en-US" sz="3600">
                <a:solidFill>
                  <a:srgbClr val="96B7B5"/>
                </a:solidFill>
                <a:latin typeface="TT Phobos Inline"/>
              </a:rPr>
              <a:t>метод на обучение чрез правене за теми, свързани със STEAM;</a:t>
            </a:r>
          </a:p>
          <a:p>
            <a:pPr algn="ctr">
              <a:lnSpc>
                <a:spcPts val="5040"/>
              </a:lnSpc>
            </a:pPr>
            <a:r>
              <a:rPr lang="en-US" sz="3600">
                <a:solidFill>
                  <a:srgbClr val="96B7B5"/>
                </a:solidFill>
                <a:latin typeface="TT Phobos Inline"/>
              </a:rPr>
              <a:t> </a:t>
            </a:r>
          </a:p>
          <a:p>
            <a:pPr algn="ctr">
              <a:lnSpc>
                <a:spcPts val="5040"/>
              </a:lnSpc>
              <a:spcBef>
                <a:spcPct val="0"/>
              </a:spcBef>
            </a:pPr>
            <a:r>
              <a:rPr lang="en-US" sz="3600">
                <a:solidFill>
                  <a:srgbClr val="96B7B5"/>
                </a:solidFill>
                <a:latin typeface="TT Phobos Inline"/>
              </a:rPr>
              <a:t>стратегическо партньорство и работа в мрежа на учителите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6037282" y="2020111"/>
            <a:ext cx="4989643" cy="5870168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0" r="0" b="0"/>
          <a:stretch>
            <a:fillRect/>
          </a:stretch>
        </p:blipFill>
        <p:spPr>
          <a:xfrm flipH="false" flipV="false" rot="0">
            <a:off x="7160558" y="4256065"/>
            <a:ext cx="1837115" cy="2576309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3407470" y="3097530"/>
            <a:ext cx="4361906" cy="638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spc="151">
                <a:solidFill>
                  <a:srgbClr val="8D8871"/>
                </a:solidFill>
                <a:latin typeface="Montserrat Bold"/>
              </a:rPr>
              <a:t>4 страни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48859" y="4391929"/>
            <a:ext cx="5588423" cy="2342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17"/>
              </a:lnSpc>
            </a:pPr>
            <a:r>
              <a:rPr lang="en-US" sz="4220" spc="130">
                <a:solidFill>
                  <a:srgbClr val="8D8871"/>
                </a:solidFill>
                <a:latin typeface="Montserrat Bold"/>
              </a:rPr>
              <a:t>9 различни</a:t>
            </a:r>
          </a:p>
          <a:p>
            <a:pPr algn="ctr">
              <a:lnSpc>
                <a:spcPts val="4619"/>
              </a:lnSpc>
            </a:pPr>
            <a:r>
              <a:rPr lang="en-US" sz="4220" spc="132">
                <a:solidFill>
                  <a:srgbClr val="8D8871"/>
                </a:solidFill>
                <a:latin typeface="Montserrat Bold"/>
              </a:rPr>
              <a:t>социално-икономически организации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407470" y="7113757"/>
            <a:ext cx="4938323" cy="3190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4200" spc="92">
                <a:solidFill>
                  <a:srgbClr val="96B7B5"/>
                </a:solidFill>
                <a:latin typeface="Montserrat Bold"/>
              </a:rPr>
              <a:t>публичен орган; образователни институции;</a:t>
            </a:r>
          </a:p>
          <a:p>
            <a:pPr algn="ctr">
              <a:lnSpc>
                <a:spcPts val="5040"/>
              </a:lnSpc>
            </a:pPr>
            <a:r>
              <a:rPr lang="en-US" sz="4200" spc="92">
                <a:solidFill>
                  <a:srgbClr val="96B7B5"/>
                </a:solidFill>
                <a:latin typeface="Montserrat Bold"/>
              </a:rPr>
              <a:t>НПО,</a:t>
            </a:r>
          </a:p>
          <a:p>
            <a:pPr algn="ctr">
              <a:lnSpc>
                <a:spcPts val="5040"/>
              </a:lnSpc>
              <a:spcBef>
                <a:spcPct val="0"/>
              </a:spcBef>
            </a:pPr>
            <a:r>
              <a:rPr lang="en-US" sz="4200" spc="92">
                <a:solidFill>
                  <a:srgbClr val="96B7B5"/>
                </a:solidFill>
                <a:latin typeface="Montserrat Bold"/>
              </a:rPr>
              <a:t>бизнес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0" y="375285"/>
            <a:ext cx="10286851" cy="2198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638280"/>
                </a:solidFill>
                <a:latin typeface="TT Phobos Inline"/>
              </a:rPr>
              <a:t> КАНДИДАТСТВАЩА ОРГАНИЗАЦИЯ</a:t>
            </a:r>
          </a:p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638280"/>
                </a:solidFill>
                <a:latin typeface="TT Phobos Inline"/>
              </a:rPr>
              <a:t>GRAD LUDBREG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569298" y="4970867"/>
            <a:ext cx="7666831" cy="1323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440"/>
              </a:lnSpc>
            </a:pPr>
            <a:r>
              <a:rPr lang="en-US" sz="8700" spc="28">
                <a:solidFill>
                  <a:srgbClr val="7C9C9A"/>
                </a:solidFill>
                <a:latin typeface="Montserrat Bold"/>
              </a:rPr>
              <a:t>Основна цел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760100" y="6756174"/>
            <a:ext cx="7979270" cy="2760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43"/>
              </a:lnSpc>
            </a:pPr>
            <a:r>
              <a:rPr lang="en-US" sz="3969" spc="-8">
                <a:solidFill>
                  <a:srgbClr val="83C6DA"/>
                </a:solidFill>
                <a:latin typeface="Montserrat"/>
              </a:rPr>
              <a:t>включване на най-добрите експертни познания в ежедневния учебен процес в детските градини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1026925" y="1642110"/>
            <a:ext cx="6232375" cy="1455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83C6DA"/>
                </a:solidFill>
                <a:latin typeface="TT Phobos Inline"/>
              </a:rPr>
              <a:t>ЦЕЛЕВИ ГРУПИ: УЧИТЕЛИ И ДЕЦА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8228631" y="4221324"/>
            <a:ext cx="2572013" cy="2540773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0" y="8123716"/>
            <a:ext cx="10015844" cy="1784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  <a:spcBef>
                <a:spcPct val="0"/>
              </a:spcBef>
            </a:pPr>
            <a:r>
              <a:rPr lang="en-US" sz="5099">
                <a:solidFill>
                  <a:srgbClr val="638280"/>
                </a:solidFill>
                <a:latin typeface="TT Phobos Inline"/>
              </a:rPr>
              <a:t>ПАРТНЬОРСКИ КОНСОРЦИУМ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550621" y="1675927"/>
            <a:ext cx="10290119" cy="278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C3BDA4"/>
                </a:solidFill>
                <a:latin typeface="TT Phobos Inline"/>
              </a:rPr>
              <a:t>MACEDONIAN GEOTHERMAL ASSOCIATION (MAGA); ZDRUZHENIE ZA PODDRSHKA NA EKONOMSKIOT RAZVOJ-LOKALNA </a:t>
            </a:r>
          </a:p>
          <a:p>
            <a:pPr algn="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C3BDA4"/>
                </a:solidFill>
                <a:latin typeface="TT Phobos Inline"/>
              </a:rPr>
              <a:t>AKCIONA GRUPA-KOCHANI, JOUDG PAVLINA VELJANOVA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27329" y="197097"/>
            <a:ext cx="2448074" cy="5378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638280"/>
                </a:solidFill>
                <a:latin typeface="TT Phobos Inline"/>
              </a:rPr>
              <a:t>ХЪРВАТИЯ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50944" y="992116"/>
            <a:ext cx="6884903" cy="178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760"/>
              </a:lnSpc>
              <a:spcBef>
                <a:spcPct val="0"/>
              </a:spcBef>
            </a:pPr>
            <a:r>
              <a:rPr lang="en-US" sz="3400">
                <a:solidFill>
                  <a:srgbClr val="7C9C9A"/>
                </a:solidFill>
                <a:latin typeface="TT Phobos Inline"/>
              </a:rPr>
              <a:t>DJECJI VRTIC RADOST LUDBREG CROATIA, LUCERA D.O.O.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2695680" y="479756"/>
            <a:ext cx="5145059" cy="10913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19"/>
              </a:lnSpc>
              <a:spcBef>
                <a:spcPct val="0"/>
              </a:spcBef>
            </a:pPr>
            <a:r>
              <a:rPr lang="en-US" sz="3156">
                <a:solidFill>
                  <a:srgbClr val="CFA586"/>
                </a:solidFill>
                <a:latin typeface="TT Phobos Inline"/>
              </a:rPr>
              <a:t>РЕПУБЛИКА СЕВЕРНА МАКЕДОНИЯ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29882" y="4164174"/>
            <a:ext cx="1842343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B38B6D"/>
                </a:solidFill>
                <a:latin typeface="TT Phobos Inline"/>
              </a:rPr>
              <a:t>ТУРЦИЯ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46774" y="4644869"/>
            <a:ext cx="8293243" cy="278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CFA586"/>
                </a:solidFill>
                <a:latin typeface="TT Phobos Inline"/>
              </a:rPr>
              <a:t>MELAHAT KIVANC ANAOKULU, KUSADASI EGITIM KULTUR SANAT SPOR VE TURIZM</a:t>
            </a:r>
          </a:p>
          <a:p>
            <a:pPr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CFA586"/>
                </a:solidFill>
                <a:latin typeface="TT Phobos Inline"/>
              </a:rPr>
              <a:t>DERNEGI</a:t>
            </a:r>
          </a:p>
          <a:p>
            <a:pPr>
              <a:lnSpc>
                <a:spcPts val="4480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15158261" y="6422055"/>
            <a:ext cx="2682478" cy="613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  <a:spcBef>
                <a:spcPct val="0"/>
              </a:spcBef>
            </a:pPr>
            <a:r>
              <a:rPr lang="en-US" sz="3600">
                <a:solidFill>
                  <a:srgbClr val="638280"/>
                </a:solidFill>
                <a:latin typeface="TT Phobos Inline"/>
              </a:rPr>
              <a:t>БЪЛГАРИЯ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640017" y="7034530"/>
            <a:ext cx="9200723" cy="22237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7C9C9A"/>
                </a:solidFill>
                <a:latin typeface="TT Phobos Inline"/>
              </a:rPr>
              <a:t>СДРУЖЕНИЕ "РЕГИОНАЛНА ЕНЕРГИЙНА АГЕНЦИЯ - ПАЗАРДЖИК" </a:t>
            </a:r>
            <a:r>
              <a:rPr lang="en-US" sz="3200">
                <a:solidFill>
                  <a:srgbClr val="7C9C9A"/>
                </a:solidFill>
                <a:latin typeface="TT Phobos Inline"/>
              </a:rPr>
              <a:t>REAP, </a:t>
            </a:r>
          </a:p>
          <a:p>
            <a:pPr algn="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7C9C9A"/>
                </a:solidFill>
                <a:latin typeface="TT Phobos Inline"/>
              </a:rPr>
              <a:t>ДЕТСКА ГРАДИНА ЕДЕЛВАЙС - ВЕЛИНГРАД 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5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2810675" y="-879902"/>
            <a:ext cx="7315200" cy="3817204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-1792332" y="-688907"/>
            <a:ext cx="6234682" cy="3944853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-1243487" y="7191556"/>
            <a:ext cx="5238292" cy="4133488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4524357" y="7542745"/>
            <a:ext cx="5469886" cy="3431110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2926184" y="1725721"/>
            <a:ext cx="12435632" cy="2299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39"/>
              </a:lnSpc>
            </a:pPr>
            <a:r>
              <a:rPr lang="en-US" sz="6599">
                <a:solidFill>
                  <a:srgbClr val="7C9C9A"/>
                </a:solidFill>
                <a:latin typeface="TT Phobos Inline"/>
              </a:rPr>
              <a:t>УПРАВЛЕНИЕ И </a:t>
            </a:r>
          </a:p>
          <a:p>
            <a:pPr algn="ctr">
              <a:lnSpc>
                <a:spcPts val="9239"/>
              </a:lnSpc>
              <a:spcBef>
                <a:spcPct val="0"/>
              </a:spcBef>
            </a:pPr>
            <a:r>
              <a:rPr lang="en-US" sz="6599">
                <a:solidFill>
                  <a:srgbClr val="7C9C9A"/>
                </a:solidFill>
                <a:latin typeface="TT Phobos Inline"/>
              </a:rPr>
              <a:t>ИЗПЪЛНЕНИЕ НА ПРОЕКТА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515560" y="4254681"/>
            <a:ext cx="16157972" cy="4842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41"/>
              </a:lnSpc>
            </a:pPr>
            <a:r>
              <a:rPr lang="en-US" sz="3958">
                <a:solidFill>
                  <a:srgbClr val="96B7B5"/>
                </a:solidFill>
                <a:latin typeface="TT Phobos Inline"/>
              </a:rPr>
              <a:t>РЪКОВОДИТЕЛ ПРОЕКТ: ВЕЛИЧКА МАНЕВА</a:t>
            </a:r>
          </a:p>
          <a:p>
            <a:pPr algn="ctr">
              <a:lnSpc>
                <a:spcPts val="5541"/>
              </a:lnSpc>
            </a:pPr>
            <a:r>
              <a:rPr lang="en-US" sz="3958">
                <a:solidFill>
                  <a:srgbClr val="96B7B5"/>
                </a:solidFill>
                <a:latin typeface="TT Phobos Inline"/>
              </a:rPr>
              <a:t>координатор и ментор учител: марина грънчарова</a:t>
            </a:r>
          </a:p>
          <a:p>
            <a:pPr algn="ctr">
              <a:lnSpc>
                <a:spcPts val="5541"/>
              </a:lnSpc>
            </a:pPr>
            <a:r>
              <a:rPr lang="en-US" sz="3958">
                <a:solidFill>
                  <a:srgbClr val="96B7B5"/>
                </a:solidFill>
                <a:latin typeface="TT Phobos Inline"/>
              </a:rPr>
              <a:t>СТЕМ УЧИТЕЛИ: </a:t>
            </a:r>
          </a:p>
          <a:p>
            <a:pPr algn="ctr">
              <a:lnSpc>
                <a:spcPts val="5541"/>
              </a:lnSpc>
            </a:pPr>
            <a:r>
              <a:rPr lang="en-US" sz="3958">
                <a:solidFill>
                  <a:srgbClr val="96B7B5"/>
                </a:solidFill>
                <a:latin typeface="TT Phobos Inline"/>
              </a:rPr>
              <a:t>ЕЛЕНА ДИВИЗИЕВА, </a:t>
            </a:r>
          </a:p>
          <a:p>
            <a:pPr algn="ctr">
              <a:lnSpc>
                <a:spcPts val="5541"/>
              </a:lnSpc>
            </a:pPr>
            <a:r>
              <a:rPr lang="en-US" sz="3958">
                <a:solidFill>
                  <a:srgbClr val="96B7B5"/>
                </a:solidFill>
                <a:latin typeface="TT Phobos Inline"/>
              </a:rPr>
              <a:t>ВАЛЕНТИНА КАЛЕНДАРОВА, </a:t>
            </a:r>
          </a:p>
          <a:p>
            <a:pPr algn="ctr">
              <a:lnSpc>
                <a:spcPts val="5541"/>
              </a:lnSpc>
            </a:pPr>
            <a:r>
              <a:rPr lang="en-US" sz="3958">
                <a:solidFill>
                  <a:srgbClr val="96B7B5"/>
                </a:solidFill>
                <a:latin typeface="TT Phobos Inline"/>
              </a:rPr>
              <a:t> МАГДАЛЕНА БУРОВА, </a:t>
            </a:r>
          </a:p>
          <a:p>
            <a:pPr algn="ctr">
              <a:lnSpc>
                <a:spcPts val="5541"/>
              </a:lnSpc>
              <a:spcBef>
                <a:spcPct val="0"/>
              </a:spcBef>
            </a:pPr>
            <a:r>
              <a:rPr lang="en-US" sz="3958">
                <a:solidFill>
                  <a:srgbClr val="96B7B5"/>
                </a:solidFill>
                <a:latin typeface="TT Phobos Inline"/>
              </a:rPr>
              <a:t>МАРИНА ГРЪНЧАРОВА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245662" y="1103454"/>
            <a:ext cx="12323467" cy="2951414"/>
            <a:chOff x="0" y="0"/>
            <a:chExt cx="5906104" cy="1414485"/>
          </a:xfrm>
        </p:grpSpPr>
        <p:sp>
          <p:nvSpPr>
            <p:cNvPr name="Freeform 3" id="3"/>
            <p:cNvSpPr/>
            <p:nvPr/>
          </p:nvSpPr>
          <p:spPr>
            <a:xfrm>
              <a:off x="0" y="0"/>
              <a:ext cx="5906103" cy="1414485"/>
            </a:xfrm>
            <a:custGeom>
              <a:avLst/>
              <a:gdLst/>
              <a:ahLst/>
              <a:cxnLst/>
              <a:rect r="r" b="b" t="t" l="l"/>
              <a:pathLst>
                <a:path h="1414485" w="5906103">
                  <a:moveTo>
                    <a:pt x="0" y="0"/>
                  </a:moveTo>
                  <a:lnTo>
                    <a:pt x="5906103" y="0"/>
                  </a:lnTo>
                  <a:lnTo>
                    <a:pt x="5906103" y="1414485"/>
                  </a:lnTo>
                  <a:lnTo>
                    <a:pt x="0" y="1414485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rcRect l="5764" t="32269" r="18373" b="0"/>
          <a:stretch>
            <a:fillRect/>
          </a:stretch>
        </p:blipFill>
        <p:spPr>
          <a:xfrm flipH="false" flipV="false" rot="0">
            <a:off x="265312" y="1103454"/>
            <a:ext cx="4328637" cy="2898491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rcRect l="14176" t="23127" r="35304" b="25342"/>
          <a:stretch>
            <a:fillRect/>
          </a:stretch>
        </p:blipFill>
        <p:spPr>
          <a:xfrm flipH="false" flipV="false" rot="0">
            <a:off x="4283749" y="4159643"/>
            <a:ext cx="2553773" cy="3473141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rcRect l="2217" t="9600" r="13839" b="4495"/>
          <a:stretch>
            <a:fillRect/>
          </a:stretch>
        </p:blipFill>
        <p:spPr>
          <a:xfrm flipH="false" flipV="false" rot="0">
            <a:off x="7011385" y="4159643"/>
            <a:ext cx="2545371" cy="3473141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rcRect l="13492" t="23507" r="0" b="9786"/>
          <a:stretch>
            <a:fillRect/>
          </a:stretch>
        </p:blipFill>
        <p:spPr>
          <a:xfrm flipH="false" flipV="false" rot="0">
            <a:off x="4283749" y="7841148"/>
            <a:ext cx="4176523" cy="2415386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rcRect l="12688" t="23162" r="0" b="16836"/>
          <a:stretch>
            <a:fillRect/>
          </a:stretch>
        </p:blipFill>
        <p:spPr>
          <a:xfrm flipH="false" flipV="false" rot="0">
            <a:off x="265312" y="4125399"/>
            <a:ext cx="3827937" cy="3507385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rcRect l="8447" t="25112" r="0" b="0"/>
          <a:stretch>
            <a:fillRect/>
          </a:stretch>
        </p:blipFill>
        <p:spPr>
          <a:xfrm flipH="false" flipV="false" rot="0">
            <a:off x="8650773" y="7905459"/>
            <a:ext cx="3745080" cy="2297535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rcRect l="0" t="26407" r="0" b="30637"/>
          <a:stretch>
            <a:fillRect/>
          </a:stretch>
        </p:blipFill>
        <p:spPr>
          <a:xfrm flipH="false" flipV="false" rot="0">
            <a:off x="12737096" y="7066710"/>
            <a:ext cx="5363663" cy="3071973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rcRect l="0" t="0" r="5016" b="0"/>
          <a:stretch>
            <a:fillRect/>
          </a:stretch>
        </p:blipFill>
        <p:spPr>
          <a:xfrm flipH="false" flipV="false" rot="0">
            <a:off x="242376" y="7928110"/>
            <a:ext cx="3850873" cy="2274884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rcRect l="0" t="0" r="0" b="0"/>
          <a:stretch>
            <a:fillRect/>
          </a:stretch>
        </p:blipFill>
        <p:spPr>
          <a:xfrm flipH="false" flipV="false" rot="0">
            <a:off x="9728206" y="4550168"/>
            <a:ext cx="3096959" cy="2322719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1"/>
          <a:srcRect l="4111" t="30145" r="7560" b="22362"/>
          <a:stretch>
            <a:fillRect/>
          </a:stretch>
        </p:blipFill>
        <p:spPr>
          <a:xfrm flipH="false" flipV="false" rot="0">
            <a:off x="13092045" y="4458574"/>
            <a:ext cx="4653764" cy="1876684"/>
          </a:xfrm>
          <a:prstGeom prst="rect">
            <a:avLst/>
          </a:prstGeom>
        </p:spPr>
      </p:pic>
      <p:sp>
        <p:nvSpPr>
          <p:cNvPr name="TextBox 14" id="14"/>
          <p:cNvSpPr txBox="true"/>
          <p:nvPr/>
        </p:nvSpPr>
        <p:spPr>
          <a:xfrm rot="0">
            <a:off x="7116981" y="291255"/>
            <a:ext cx="13042338" cy="737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078"/>
              </a:lnSpc>
            </a:pPr>
            <a:r>
              <a:rPr lang="en-US" sz="4341">
                <a:solidFill>
                  <a:srgbClr val="C3BDA4"/>
                </a:solidFill>
                <a:latin typeface="TT Phobos Bold"/>
              </a:rPr>
              <a:t>4 ТРАНСНАЦИОНАЛНИ СРЕЩИ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784797" y="1302143"/>
            <a:ext cx="10983778" cy="2124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 spc="65">
                <a:solidFill>
                  <a:srgbClr val="C3BDA4"/>
                </a:solidFill>
                <a:latin typeface="TT Norms"/>
              </a:rPr>
              <a:t>Стартова среща 7-8.04.2021 г., HR - онлайн участие;</a:t>
            </a:r>
          </a:p>
          <a:p>
            <a:pPr>
              <a:lnSpc>
                <a:spcPts val="4200"/>
              </a:lnSpc>
            </a:pPr>
            <a:r>
              <a:rPr lang="en-US" sz="3000" spc="65">
                <a:solidFill>
                  <a:srgbClr val="C3BDA4"/>
                </a:solidFill>
                <a:latin typeface="TT Norms"/>
              </a:rPr>
              <a:t>Подготвителна среща 19-20.05.2021 г., БГ - домакин;</a:t>
            </a:r>
          </a:p>
          <a:p>
            <a:pPr>
              <a:lnSpc>
                <a:spcPts val="4200"/>
              </a:lnSpc>
            </a:pPr>
            <a:r>
              <a:rPr lang="en-US" sz="3000" spc="65">
                <a:solidFill>
                  <a:srgbClr val="C3BDA4"/>
                </a:solidFill>
                <a:latin typeface="TT Norms"/>
              </a:rPr>
              <a:t>Междинна среща за оценка 27-29.10.2021 г., МК - гости;</a:t>
            </a:r>
          </a:p>
          <a:p>
            <a:pPr>
              <a:lnSpc>
                <a:spcPts val="4200"/>
              </a:lnSpc>
            </a:pPr>
            <a:r>
              <a:rPr lang="en-US" sz="3000" spc="65">
                <a:solidFill>
                  <a:srgbClr val="C3BDA4"/>
                </a:solidFill>
                <a:latin typeface="TT Norms"/>
              </a:rPr>
              <a:t>Заключителна среща за оценка 21-22.06.2022 г., TR - гости.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560797" y="999770"/>
            <a:ext cx="11511549" cy="2994361"/>
            <a:chOff x="0" y="0"/>
            <a:chExt cx="6412343" cy="1667965"/>
          </a:xfrm>
        </p:grpSpPr>
        <p:sp>
          <p:nvSpPr>
            <p:cNvPr name="Freeform 3" id="3"/>
            <p:cNvSpPr/>
            <p:nvPr/>
          </p:nvSpPr>
          <p:spPr>
            <a:xfrm>
              <a:off x="0" y="0"/>
              <a:ext cx="6412343" cy="1667965"/>
            </a:xfrm>
            <a:custGeom>
              <a:avLst/>
              <a:gdLst/>
              <a:ahLst/>
              <a:cxnLst/>
              <a:rect r="r" b="b" t="t" l="l"/>
              <a:pathLst>
                <a:path h="1667965" w="6412343">
                  <a:moveTo>
                    <a:pt x="0" y="0"/>
                  </a:moveTo>
                  <a:lnTo>
                    <a:pt x="6412343" y="0"/>
                  </a:lnTo>
                  <a:lnTo>
                    <a:pt x="6412343" y="1667965"/>
                  </a:lnTo>
                  <a:lnTo>
                    <a:pt x="0" y="1667965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rcRect l="4095" t="33891" r="16106" b="20123"/>
          <a:stretch>
            <a:fillRect/>
          </a:stretch>
        </p:blipFill>
        <p:spPr>
          <a:xfrm flipH="false" flipV="false" rot="0">
            <a:off x="6391237" y="3685777"/>
            <a:ext cx="4871909" cy="3743381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rcRect l="0" t="35492" r="4707" b="31702"/>
          <a:stretch>
            <a:fillRect/>
          </a:stretch>
        </p:blipFill>
        <p:spPr>
          <a:xfrm flipH="false" flipV="false" rot="0">
            <a:off x="138095" y="8229508"/>
            <a:ext cx="7968768" cy="2057492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rcRect l="0" t="31078" r="4333" b="34380"/>
          <a:stretch>
            <a:fillRect/>
          </a:stretch>
        </p:blipFill>
        <p:spPr>
          <a:xfrm flipH="false" flipV="false" rot="0">
            <a:off x="174399" y="6355365"/>
            <a:ext cx="6083489" cy="1647372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rcRect l="0" t="6936" r="0" b="3396"/>
          <a:stretch>
            <a:fillRect/>
          </a:stretch>
        </p:blipFill>
        <p:spPr>
          <a:xfrm flipH="false" flipV="false" rot="0">
            <a:off x="0" y="401023"/>
            <a:ext cx="6391237" cy="5725743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rcRect l="40732" t="0" r="31795" b="58121"/>
          <a:stretch>
            <a:fillRect/>
          </a:stretch>
        </p:blipFill>
        <p:spPr>
          <a:xfrm flipH="false" flipV="false" rot="0">
            <a:off x="11182446" y="3685777"/>
            <a:ext cx="3204758" cy="3664102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rcRect l="28264" t="28954" r="0" b="0"/>
          <a:stretch>
            <a:fillRect/>
          </a:stretch>
        </p:blipFill>
        <p:spPr>
          <a:xfrm flipH="false" flipV="false" rot="0">
            <a:off x="8500565" y="7509534"/>
            <a:ext cx="3739240" cy="2777466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rcRect l="0" t="0" r="0" b="0"/>
          <a:stretch>
            <a:fillRect/>
          </a:stretch>
        </p:blipFill>
        <p:spPr>
          <a:xfrm flipH="false" flipV="false" rot="0">
            <a:off x="12519102" y="7464178"/>
            <a:ext cx="5553244" cy="2698186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9"/>
          <a:srcRect l="5953" t="19664" r="1497" b="16102"/>
          <a:stretch>
            <a:fillRect/>
          </a:stretch>
        </p:blipFill>
        <p:spPr>
          <a:xfrm flipH="false" flipV="false" rot="0">
            <a:off x="14387204" y="3770235"/>
            <a:ext cx="3776971" cy="3495186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rcRect l="0" t="0" r="0" b="0"/>
          <a:stretch>
            <a:fillRect/>
          </a:stretch>
        </p:blipFill>
        <p:spPr>
          <a:xfrm flipH="false" flipV="false" rot="0">
            <a:off x="15455418" y="347655"/>
            <a:ext cx="1640542" cy="1304231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8106863" y="241471"/>
            <a:ext cx="7181479" cy="13315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357"/>
              </a:lnSpc>
            </a:pPr>
            <a:r>
              <a:rPr lang="en-US" sz="3826">
                <a:solidFill>
                  <a:srgbClr val="C3BDA4"/>
                </a:solidFill>
                <a:latin typeface="TT Phobos Bold"/>
              </a:rPr>
              <a:t>УЧЕНЕ, ПРЕПОДАВАНЕ, ОБУЧИТЕЛНИ ДЕЙНОСТИ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945678" y="1668276"/>
            <a:ext cx="10944710" cy="1590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 spc="65">
                <a:solidFill>
                  <a:srgbClr val="C3BDA4"/>
                </a:solidFill>
                <a:latin typeface="TT Norms"/>
              </a:rPr>
              <a:t>4 ОБУЧЕНИЯ: КОЧАНИ, МК 27.06-01.07.2021Г.; КУШАДАСЪ, TR 25-30.07.2021 Г.; ВЕЛИНГРАД, БГ 08-13.08.2021; ЛУДБРЕГ, HR 30.08-03.09.2021Г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5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2810675" y="-879902"/>
            <a:ext cx="7315200" cy="3817204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2413208" y="2705542"/>
            <a:ext cx="14055067" cy="48372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357"/>
              </a:lnSpc>
            </a:pPr>
            <a:r>
              <a:rPr lang="en-US" sz="14537">
                <a:solidFill>
                  <a:srgbClr val="96B7B5"/>
                </a:solidFill>
                <a:latin typeface="TT Phobos Inline"/>
              </a:rPr>
              <a:t>STE(A)M KIDS КЛАСНА СТАЯ</a:t>
            </a:r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-1741682" y="-879902"/>
            <a:ext cx="6234682" cy="3944853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-1243487" y="7191556"/>
            <a:ext cx="5238292" cy="4133488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4524357" y="7542745"/>
            <a:ext cx="5469886" cy="3431110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2709949" y="7589573"/>
            <a:ext cx="13461585" cy="1668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2"/>
              </a:lnSpc>
            </a:pPr>
            <a:r>
              <a:rPr lang="en-US" sz="4802">
                <a:solidFill>
                  <a:srgbClr val="96B7B5"/>
                </a:solidFill>
                <a:latin typeface="TT Phobos"/>
              </a:rPr>
              <a:t>В ДЕТСКА ГРАДИНА</a:t>
            </a:r>
          </a:p>
          <a:p>
            <a:pPr algn="ctr">
              <a:lnSpc>
                <a:spcPts val="6722"/>
              </a:lnSpc>
            </a:pPr>
            <a:r>
              <a:rPr lang="en-US" sz="4802">
                <a:solidFill>
                  <a:srgbClr val="96B7B5"/>
                </a:solidFill>
                <a:latin typeface="TT Phobos"/>
              </a:rPr>
              <a:t> "ЕДЕЛВАЙС - ВЕЛИНГРАД", БЪЛГАРИЯ 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8576" r="0" b="642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6701" t="10354" r="7253" b="12432"/>
          <a:stretch>
            <a:fillRect/>
          </a:stretch>
        </p:blipFill>
        <p:spPr>
          <a:xfrm flipH="false" flipV="false" rot="0">
            <a:off x="1087658" y="5747250"/>
            <a:ext cx="3628512" cy="4341923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19044" r="0" b="7128"/>
          <a:stretch>
            <a:fillRect/>
          </a:stretch>
        </p:blipFill>
        <p:spPr>
          <a:xfrm flipH="false" flipV="false" rot="0">
            <a:off x="114369" y="63838"/>
            <a:ext cx="5575088" cy="5487884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rcRect l="1602" t="0" r="12153" b="14178"/>
          <a:stretch>
            <a:fillRect/>
          </a:stretch>
        </p:blipFill>
        <p:spPr>
          <a:xfrm flipH="false" flipV="false" rot="0">
            <a:off x="5689458" y="2427009"/>
            <a:ext cx="5774971" cy="7662164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rcRect l="8243" t="3499" r="15783" b="14352"/>
          <a:stretch>
            <a:fillRect/>
          </a:stretch>
        </p:blipFill>
        <p:spPr>
          <a:xfrm flipH="false" flipV="false" rot="0">
            <a:off x="11633996" y="495963"/>
            <a:ext cx="6654004" cy="9593209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6727233" y="305463"/>
            <a:ext cx="3699421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TT Phobos Inline"/>
              </a:rPr>
              <a:t>LOT 1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49999" r="0" b="0"/>
          <a:stretch>
            <a:fillRect/>
          </a:stretch>
        </p:blipFill>
        <p:spPr>
          <a:xfrm flipH="false" flipV="false" rot="0">
            <a:off x="292587" y="567954"/>
            <a:ext cx="6172200" cy="41148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50154" r="0" b="0"/>
          <a:stretch>
            <a:fillRect/>
          </a:stretch>
        </p:blipFill>
        <p:spPr>
          <a:xfrm flipH="false" flipV="false" rot="0">
            <a:off x="6760577" y="194349"/>
            <a:ext cx="5490648" cy="3649142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rcRect l="0" t="43911" r="0" b="0"/>
          <a:stretch>
            <a:fillRect/>
          </a:stretch>
        </p:blipFill>
        <p:spPr>
          <a:xfrm flipH="false" flipV="false" rot="0">
            <a:off x="12479825" y="553072"/>
            <a:ext cx="5317455" cy="3976613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rcRect l="0" t="43956" r="0" b="0"/>
          <a:stretch>
            <a:fillRect/>
          </a:stretch>
        </p:blipFill>
        <p:spPr>
          <a:xfrm flipH="false" flipV="false" rot="0">
            <a:off x="355030" y="5441580"/>
            <a:ext cx="5786438" cy="4323922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rcRect l="0" t="53863" r="0" b="7989"/>
          <a:stretch>
            <a:fillRect/>
          </a:stretch>
        </p:blipFill>
        <p:spPr>
          <a:xfrm flipH="false" flipV="false" rot="0">
            <a:off x="6464787" y="7038605"/>
            <a:ext cx="5786438" cy="2943156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rcRect l="0" t="64469" r="8104" b="0"/>
          <a:stretch>
            <a:fillRect/>
          </a:stretch>
        </p:blipFill>
        <p:spPr>
          <a:xfrm flipH="false" flipV="false" rot="0">
            <a:off x="12748814" y="4682754"/>
            <a:ext cx="4779475" cy="2463959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rcRect l="24992" t="86099" r="37513" b="0"/>
          <a:stretch>
            <a:fillRect/>
          </a:stretch>
        </p:blipFill>
        <p:spPr>
          <a:xfrm flipH="false" flipV="false" rot="0">
            <a:off x="12748814" y="7603541"/>
            <a:ext cx="4841079" cy="2393061"/>
          </a:xfrm>
          <a:prstGeom prst="rect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7361611" y="4492254"/>
            <a:ext cx="3903911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TT Phobos Inline"/>
              </a:rPr>
              <a:t>LOT 2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34676" t="46153" r="20024" b="0"/>
          <a:stretch>
            <a:fillRect/>
          </a:stretch>
        </p:blipFill>
        <p:spPr>
          <a:xfrm flipH="false" flipV="false" rot="0">
            <a:off x="15431408" y="71735"/>
            <a:ext cx="2699213" cy="4278003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12698" t="40659" r="8661" b="0"/>
          <a:stretch>
            <a:fillRect/>
          </a:stretch>
        </p:blipFill>
        <p:spPr>
          <a:xfrm flipH="false" flipV="false" rot="0">
            <a:off x="129718" y="111769"/>
            <a:ext cx="4172425" cy="4197933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rcRect l="3350" t="60721" r="6769" b="0"/>
          <a:stretch>
            <a:fillRect/>
          </a:stretch>
        </p:blipFill>
        <p:spPr>
          <a:xfrm flipH="false" flipV="false" rot="0">
            <a:off x="9144000" y="4569901"/>
            <a:ext cx="4685791" cy="2730348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rcRect l="13577" t="60133" r="13181" b="0"/>
          <a:stretch>
            <a:fillRect/>
          </a:stretch>
        </p:blipFill>
        <p:spPr>
          <a:xfrm flipH="false" flipV="false" rot="0">
            <a:off x="14058391" y="4569901"/>
            <a:ext cx="3784567" cy="2746672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rcRect l="12210" t="62637" r="4395" b="0"/>
          <a:stretch>
            <a:fillRect/>
          </a:stretch>
        </p:blipFill>
        <p:spPr>
          <a:xfrm flipH="false" flipV="false" rot="0">
            <a:off x="10367722" y="71735"/>
            <a:ext cx="4825561" cy="2882608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rcRect l="0" t="52747" r="0" b="9890"/>
          <a:stretch>
            <a:fillRect/>
          </a:stretch>
        </p:blipFill>
        <p:spPr>
          <a:xfrm flipH="false" flipV="false" rot="0">
            <a:off x="4521398" y="71735"/>
            <a:ext cx="5786438" cy="2882608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rcRect l="0" t="60439" r="0" b="0"/>
          <a:stretch>
            <a:fillRect/>
          </a:stretch>
        </p:blipFill>
        <p:spPr>
          <a:xfrm flipH="false" flipV="false" rot="0">
            <a:off x="12732195" y="7337158"/>
            <a:ext cx="5398427" cy="284751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rcRect l="0" t="54432" r="4371" b="0"/>
          <a:stretch>
            <a:fillRect/>
          </a:stretch>
        </p:blipFill>
        <p:spPr>
          <a:xfrm flipH="false" flipV="false" rot="0">
            <a:off x="8122558" y="7331768"/>
            <a:ext cx="4490328" cy="2852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rcRect l="8791" t="41448" r="0" b="1808"/>
          <a:stretch>
            <a:fillRect/>
          </a:stretch>
        </p:blipFill>
        <p:spPr>
          <a:xfrm flipH="false" flipV="false" rot="0">
            <a:off x="4521398" y="7300249"/>
            <a:ext cx="3477335" cy="2884419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1"/>
          <a:srcRect l="0" t="51618" r="0" b="2931"/>
          <a:stretch>
            <a:fillRect/>
          </a:stretch>
        </p:blipFill>
        <p:spPr>
          <a:xfrm flipH="false" flipV="false" rot="0">
            <a:off x="4521398" y="4569901"/>
            <a:ext cx="4397573" cy="2664925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2"/>
          <a:srcRect l="0" t="0" r="0" b="0"/>
          <a:stretch>
            <a:fillRect/>
          </a:stretch>
        </p:blipFill>
        <p:spPr>
          <a:xfrm flipH="false" flipV="false" rot="0">
            <a:off x="129718" y="4448478"/>
            <a:ext cx="4302143" cy="573619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7186315" y="2795075"/>
            <a:ext cx="3915370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TT Phobos Inline"/>
              </a:rPr>
              <a:t>LOT 3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5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7614142" y="5984284"/>
            <a:ext cx="3059717" cy="3274016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0" y="1663699"/>
            <a:ext cx="17723048" cy="5251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8D8871"/>
                </a:solidFill>
                <a:latin typeface="TT Phobos Inline"/>
              </a:rPr>
              <a:t>ДЪЛГОСРОЧНО ОБУЧЕНИЕ ПО МОДУЛИ</a:t>
            </a:r>
          </a:p>
          <a:p>
            <a:pPr algn="ctr">
              <a:lnSpc>
                <a:spcPts val="1399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6910922" y="3831378"/>
            <a:ext cx="4127024" cy="5257356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543957" y="1129539"/>
            <a:ext cx="6860953" cy="22646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606"/>
              </a:lnSpc>
              <a:spcBef>
                <a:spcPct val="0"/>
              </a:spcBef>
            </a:pPr>
            <a:r>
              <a:rPr lang="en-US" sz="13290">
                <a:solidFill>
                  <a:srgbClr val="96B7B5"/>
                </a:solidFill>
                <a:latin typeface="TT Phobos Inline"/>
              </a:rPr>
              <a:t>НАУКА 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619" r="0" b="708"/>
          <a:stretch>
            <a:fillRect/>
          </a:stretch>
        </p:blipFill>
        <p:spPr>
          <a:xfrm flipH="false" flipV="false" rot="0">
            <a:off x="1028700" y="934406"/>
            <a:ext cx="16558553" cy="9097371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764039" y="221936"/>
            <a:ext cx="6836122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МАГДАЛЕНА БУРОВА 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3447" r="0" b="3447"/>
          <a:stretch>
            <a:fillRect/>
          </a:stretch>
        </p:blipFill>
        <p:spPr>
          <a:xfrm flipH="false" flipV="false" rot="0">
            <a:off x="378696" y="1057153"/>
            <a:ext cx="17623843" cy="9229847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4731916" y="221936"/>
            <a:ext cx="8824168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ВАЛЕНТИКА КАЛЕНДАРОВА 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74402" y="298136"/>
            <a:ext cx="5427489" cy="5427489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0" r="0" b="0"/>
          <a:stretch>
            <a:fillRect/>
          </a:stretch>
        </p:blipFill>
        <p:spPr>
          <a:xfrm flipH="false" flipV="false" rot="0">
            <a:off x="13001805" y="298136"/>
            <a:ext cx="5001226" cy="5001226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rcRect l="0" t="0" r="0" b="0"/>
          <a:stretch>
            <a:fillRect/>
          </a:stretch>
        </p:blipFill>
        <p:spPr>
          <a:xfrm flipH="false" flipV="false" rot="0">
            <a:off x="5601891" y="2344503"/>
            <a:ext cx="7002334" cy="7002334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rcRect l="0" t="0" r="0" b="0"/>
          <a:stretch>
            <a:fillRect/>
          </a:stretch>
        </p:blipFill>
        <p:spPr>
          <a:xfrm flipH="false" flipV="false" rot="0">
            <a:off x="13413859" y="5725624"/>
            <a:ext cx="4177118" cy="4177118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rcRect l="0" t="0" r="0" b="0"/>
          <a:stretch>
            <a:fillRect/>
          </a:stretch>
        </p:blipFill>
        <p:spPr>
          <a:xfrm flipH="false" flipV="false" rot="0">
            <a:off x="799680" y="5845212"/>
            <a:ext cx="4176932" cy="4176932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6201301" y="952500"/>
            <a:ext cx="6340078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ЕЛЕНА ДИВИЗИЕВА 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4893104" y="6892104"/>
            <a:ext cx="2366196" cy="2366196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501134" y="221936"/>
            <a:ext cx="7285732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МАРИНА ГРЪНЧАРОВА 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4679761" y="4290270"/>
            <a:ext cx="8589345" cy="5797808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710438" y="334209"/>
            <a:ext cx="17238429" cy="30721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320"/>
              </a:lnSpc>
              <a:spcBef>
                <a:spcPct val="0"/>
              </a:spcBef>
            </a:pPr>
            <a:r>
              <a:rPr lang="en-US" sz="8800">
                <a:solidFill>
                  <a:srgbClr val="96B7B5"/>
                </a:solidFill>
                <a:latin typeface="TT Phobos Inline"/>
              </a:rPr>
              <a:t>ВЪЗОБНОВЯЕМИ ЕНЕРГИЙНИ ИЗТОЧНИЦИ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2218" r="0" b="2218"/>
          <a:stretch>
            <a:fillRect/>
          </a:stretch>
        </p:blipFill>
        <p:spPr>
          <a:xfrm flipH="false" flipV="false" rot="0">
            <a:off x="523875" y="934406"/>
            <a:ext cx="17259300" cy="9277507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4760491" y="221936"/>
            <a:ext cx="8824168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ВАЛЕНТИКА КАЛЕНДАРОВА 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1038" t="8957" r="0" b="1397"/>
          <a:stretch>
            <a:fillRect/>
          </a:stretch>
        </p:blipFill>
        <p:spPr>
          <a:xfrm flipH="false" flipV="false" rot="0">
            <a:off x="394540" y="1028700"/>
            <a:ext cx="17575198" cy="8955346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725939" y="221936"/>
            <a:ext cx="6836122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МАГДАЛЕНА БУРОВА 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3231" r="0" b="4618"/>
          <a:stretch>
            <a:fillRect/>
          </a:stretch>
        </p:blipFill>
        <p:spPr>
          <a:xfrm flipH="false" flipV="false" rot="0">
            <a:off x="4236427" y="1028700"/>
            <a:ext cx="9815146" cy="904467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973961" y="316230"/>
            <a:ext cx="6340078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ЕЛЕНА ДИВИЗИЕВА 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4853157" y="7660758"/>
            <a:ext cx="2023805" cy="2023805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501134" y="221936"/>
            <a:ext cx="7285732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МАРИНА ГРЪНЧАРОВА 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7812881" y="5680460"/>
            <a:ext cx="2662238" cy="41148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0" y="676552"/>
            <a:ext cx="18288000" cy="42183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47"/>
              </a:lnSpc>
              <a:spcBef>
                <a:spcPct val="0"/>
              </a:spcBef>
            </a:pPr>
            <a:r>
              <a:rPr lang="en-US" sz="8034">
                <a:solidFill>
                  <a:srgbClr val="96B7B5"/>
                </a:solidFill>
                <a:latin typeface="TT Phobos Inline"/>
              </a:rPr>
              <a:t>ЕНЕРГИЙНА ЕФЕКТИВНОСТ И ОПАЗВАНЕ НА ОКОЛНАТА СРЕДА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1832" t="0" r="1832" b="11209"/>
          <a:stretch>
            <a:fillRect/>
          </a:stretch>
        </p:blipFill>
        <p:spPr>
          <a:xfrm flipH="false" flipV="false" rot="0">
            <a:off x="406368" y="1227089"/>
            <a:ext cx="17475264" cy="9059911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725939" y="221936"/>
            <a:ext cx="6836122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МАГДАЛЕНА БУРОВА 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2619" r="0" b="1474"/>
          <a:stretch>
            <a:fillRect/>
          </a:stretch>
        </p:blipFill>
        <p:spPr>
          <a:xfrm flipH="false" flipV="false" rot="0">
            <a:off x="475725" y="934406"/>
            <a:ext cx="17336549" cy="9352594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4731916" y="221936"/>
            <a:ext cx="8824168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ВАЛЕНТИКА КАЛЕНДАРОВА 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682" t="0" r="682" b="3525"/>
          <a:stretch>
            <a:fillRect/>
          </a:stretch>
        </p:blipFill>
        <p:spPr>
          <a:xfrm flipH="false" flipV="false" rot="0">
            <a:off x="4623378" y="934406"/>
            <a:ext cx="9041243" cy="8843187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973961" y="-76200"/>
            <a:ext cx="6340078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ЕЛЕНА ДИВИЗИЕВА 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5155475" y="7416436"/>
            <a:ext cx="2103825" cy="2103825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501134" y="221936"/>
            <a:ext cx="7285732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МАРИНА ГРЪНЧАРОВА 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7470507" y="5450992"/>
            <a:ext cx="3346986" cy="3427853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2409006" y="1248278"/>
            <a:ext cx="13149032" cy="29951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460"/>
              </a:lnSpc>
              <a:spcBef>
                <a:spcPct val="0"/>
              </a:spcBef>
            </a:pPr>
            <a:r>
              <a:rPr lang="en-US" sz="17471">
                <a:solidFill>
                  <a:srgbClr val="96B7B5"/>
                </a:solidFill>
                <a:latin typeface="TT Phobos Inline"/>
              </a:rPr>
              <a:t>ИЗКУСТВО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2567" r="0" b="2661"/>
          <a:stretch>
            <a:fillRect/>
          </a:stretch>
        </p:blipFill>
        <p:spPr>
          <a:xfrm flipH="false" flipV="false" rot="0">
            <a:off x="574020" y="1028700"/>
            <a:ext cx="17367300" cy="92583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725939" y="221936"/>
            <a:ext cx="6836122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МАГДАЛЕНА БУРОВА 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037" r="4462" b="4837"/>
          <a:stretch>
            <a:fillRect/>
          </a:stretch>
        </p:blipFill>
        <p:spPr>
          <a:xfrm flipH="false" flipV="false" rot="0">
            <a:off x="790863" y="1028700"/>
            <a:ext cx="16706274" cy="92583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4731916" y="221936"/>
            <a:ext cx="8824168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ВАЛЕНТИКА КАЛЕНДАРОВА 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0779" r="0" b="10779"/>
          <a:stretch>
            <a:fillRect/>
          </a:stretch>
        </p:blipFill>
        <p:spPr>
          <a:xfrm flipH="false" flipV="false" rot="0">
            <a:off x="421604" y="3570755"/>
            <a:ext cx="4444744" cy="34865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0" r="0" b="0"/>
          <a:stretch>
            <a:fillRect/>
          </a:stretch>
        </p:blipFill>
        <p:spPr>
          <a:xfrm flipH="false" flipV="false" rot="0">
            <a:off x="10181367" y="1634065"/>
            <a:ext cx="7359879" cy="7359879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rcRect l="0" t="0" r="0" b="0"/>
          <a:stretch>
            <a:fillRect/>
          </a:stretch>
        </p:blipFill>
        <p:spPr>
          <a:xfrm flipH="false" flipV="false" rot="0">
            <a:off x="5037798" y="2827601"/>
            <a:ext cx="4972809" cy="4972809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6201301" y="952500"/>
            <a:ext cx="6340078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ЕЛЕНА ДИВИЗИЕВА 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4913926" y="7274349"/>
            <a:ext cx="2345374" cy="2345374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463034" y="221936"/>
            <a:ext cx="7285732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96B7B5"/>
                </a:solidFill>
                <a:latin typeface="TT Phobos Inline"/>
              </a:rPr>
              <a:t>С МАРИНА ГРЪНЧАРОВА </a:t>
            </a: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5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-125962" y="-1972427"/>
            <a:ext cx="6234682" cy="3944853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2551291" y="8854546"/>
            <a:ext cx="7315200" cy="3817204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6"/>
          <a:srcRect l="0" t="0" r="0" b="0"/>
          <a:stretch>
            <a:fillRect/>
          </a:stretch>
        </p:blipFill>
        <p:spPr>
          <a:xfrm flipH="false" flipV="false" rot="0">
            <a:off x="11069054" y="2748651"/>
            <a:ext cx="6746846" cy="6105895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790494" y="2711448"/>
            <a:ext cx="9842219" cy="24320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9799"/>
              </a:lnSpc>
            </a:pPr>
            <a:r>
              <a:rPr lang="en-US" sz="6999">
                <a:solidFill>
                  <a:srgbClr val="CFA586"/>
                </a:solidFill>
                <a:latin typeface="TT Phobos Bold"/>
              </a:rPr>
              <a:t>РАЗПРОСТРАНЕНИЕ И ПРОМОЦИЯ</a:t>
            </a: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2332070" y="677092"/>
            <a:ext cx="4927230" cy="236507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494230" y="3548893"/>
            <a:ext cx="8205275" cy="42175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16909"/>
              </a:lnSpc>
            </a:pPr>
            <a:r>
              <a:rPr lang="en-US" sz="12078">
                <a:solidFill>
                  <a:srgbClr val="987155"/>
                </a:solidFill>
                <a:latin typeface="TT Phobos Bold"/>
              </a:rPr>
              <a:t>OFFLINE</a:t>
            </a:r>
          </a:p>
          <a:p>
            <a:pPr>
              <a:lnSpc>
                <a:spcPts val="16909"/>
              </a:lnSpc>
            </a:pPr>
            <a:r>
              <a:rPr lang="en-US" sz="12078">
                <a:solidFill>
                  <a:srgbClr val="987155"/>
                </a:solidFill>
                <a:latin typeface="TT Phobos Bold"/>
              </a:rPr>
              <a:t>НА ЖИВО</a:t>
            </a:r>
          </a:p>
        </p:txBody>
      </p:sp>
    </p:spTree>
  </p:cSld>
  <p:clrMapOvr>
    <a:masterClrMapping/>
  </p:clrMapOvr>
</p:sld>
</file>

<file path=ppt/slides/slide4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6926062" y="3079423"/>
            <a:ext cx="4435877" cy="2619886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0" r="0" b="0"/>
          <a:stretch>
            <a:fillRect/>
          </a:stretch>
        </p:blipFill>
        <p:spPr>
          <a:xfrm flipH="false" flipV="false" rot="0">
            <a:off x="769162" y="6560382"/>
            <a:ext cx="4635496" cy="3476622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rcRect l="0" t="0" r="0" b="10068"/>
          <a:stretch>
            <a:fillRect/>
          </a:stretch>
        </p:blipFill>
        <p:spPr>
          <a:xfrm flipH="false" flipV="false" rot="0">
            <a:off x="12878741" y="6806363"/>
            <a:ext cx="4645168" cy="3133101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rcRect l="0" t="0" r="0" b="0"/>
          <a:stretch>
            <a:fillRect/>
          </a:stretch>
        </p:blipFill>
        <p:spPr>
          <a:xfrm flipH="false" flipV="false" rot="0">
            <a:off x="12882630" y="3079423"/>
            <a:ext cx="4641278" cy="3480959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rcRect l="18718" t="21285" r="426" b="16257"/>
          <a:stretch>
            <a:fillRect/>
          </a:stretch>
        </p:blipFill>
        <p:spPr>
          <a:xfrm flipH="false" flipV="false" rot="0">
            <a:off x="769162" y="3672905"/>
            <a:ext cx="4635496" cy="268551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rcRect l="18339" t="14673" r="0" b="5434"/>
          <a:stretch>
            <a:fillRect/>
          </a:stretch>
        </p:blipFill>
        <p:spPr>
          <a:xfrm flipH="false" flipV="false" rot="0">
            <a:off x="6926062" y="6560382"/>
            <a:ext cx="4605735" cy="3379082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504521" y="419333"/>
            <a:ext cx="16787291" cy="16687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96B7B5"/>
                </a:solidFill>
                <a:latin typeface="TT Phobos Inline"/>
              </a:rPr>
              <a:t>ВЪТРЕШНИ</a:t>
            </a:r>
          </a:p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4800">
                <a:solidFill>
                  <a:srgbClr val="96B7B5"/>
                </a:solidFill>
                <a:latin typeface="TT Phobos Inline"/>
              </a:rPr>
              <a:t>Учене, Преподаване, Обучителни дейности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61442" y="2030963"/>
            <a:ext cx="16165116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96B7B5"/>
                </a:solidFill>
                <a:latin typeface="TT Phobos Inline"/>
              </a:rPr>
              <a:t>В ТЕМА КОНСТРУКТИВИЗЪМ, STEM, E-TWINNING, STE(A)M ОБОРУДВАНЕ</a:t>
            </a:r>
          </a:p>
        </p:txBody>
      </p:sp>
    </p:spTree>
  </p:cSld>
  <p:clrMapOvr>
    <a:masterClrMapping/>
  </p:clrMapOvr>
</p:sld>
</file>

<file path=ppt/slides/slide4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6801" t="0" r="0" b="7340"/>
          <a:stretch>
            <a:fillRect/>
          </a:stretch>
        </p:blipFill>
        <p:spPr>
          <a:xfrm flipH="false" flipV="false" rot="0">
            <a:off x="12001436" y="2842493"/>
            <a:ext cx="6203763" cy="4625892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36373" r="0" b="0"/>
          <a:stretch>
            <a:fillRect/>
          </a:stretch>
        </p:blipFill>
        <p:spPr>
          <a:xfrm flipH="false" flipV="false" rot="0">
            <a:off x="173035" y="6608517"/>
            <a:ext cx="6586685" cy="3143144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rcRect l="0" t="10626" r="0" b="0"/>
          <a:stretch>
            <a:fillRect/>
          </a:stretch>
        </p:blipFill>
        <p:spPr>
          <a:xfrm flipH="false" flipV="false" rot="0">
            <a:off x="629038" y="388090"/>
            <a:ext cx="5486136" cy="3677382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rcRect l="0" t="18799" r="14099" b="0"/>
          <a:stretch>
            <a:fillRect/>
          </a:stretch>
        </p:blipFill>
        <p:spPr>
          <a:xfrm flipH="false" flipV="false" rot="0">
            <a:off x="6759721" y="443825"/>
            <a:ext cx="5108366" cy="3621648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rcRect l="0" t="1634" r="0" b="7884"/>
          <a:stretch>
            <a:fillRect/>
          </a:stretch>
        </p:blipFill>
        <p:spPr>
          <a:xfrm flipH="false" flipV="false" rot="0">
            <a:off x="6895877" y="6501218"/>
            <a:ext cx="4777281" cy="3241871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400375" y="4381160"/>
            <a:ext cx="11272783" cy="14723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96"/>
              </a:lnSpc>
              <a:spcBef>
                <a:spcPct val="0"/>
              </a:spcBef>
            </a:pPr>
            <a:r>
              <a:rPr lang="en-US" sz="4283">
                <a:solidFill>
                  <a:srgbClr val="96B7B5"/>
                </a:solidFill>
                <a:latin typeface="TT Phobos Inline"/>
              </a:rPr>
              <a:t>ОТКРИТИ УРОЦИ С ОСТАНАЛИТЕ УЧИТЕЛИ В ДЕТСКАТА ГРАДИНА</a:t>
            </a:r>
          </a:p>
        </p:txBody>
      </p:sp>
    </p:spTree>
  </p:cSld>
  <p:clrMapOvr>
    <a:masterClrMapping/>
  </p:clrMapOvr>
</p:sld>
</file>

<file path=ppt/slides/slide4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25230" r="0" b="6487"/>
          <a:stretch>
            <a:fillRect/>
          </a:stretch>
        </p:blipFill>
        <p:spPr>
          <a:xfrm flipH="false" flipV="false" rot="0">
            <a:off x="218082" y="3998755"/>
            <a:ext cx="6397686" cy="3276342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32286" r="11703" b="21652"/>
          <a:stretch>
            <a:fillRect/>
          </a:stretch>
        </p:blipFill>
        <p:spPr>
          <a:xfrm flipH="false" flipV="false" rot="0">
            <a:off x="218082" y="7403561"/>
            <a:ext cx="6444376" cy="252133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rcRect l="7356" t="22069" r="6436" b="19343"/>
          <a:stretch>
            <a:fillRect/>
          </a:stretch>
        </p:blipFill>
        <p:spPr>
          <a:xfrm flipH="false" flipV="false" rot="0">
            <a:off x="218082" y="316218"/>
            <a:ext cx="6397686" cy="3260939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rcRect l="0" t="16347" r="0" b="10626"/>
          <a:stretch>
            <a:fillRect/>
          </a:stretch>
        </p:blipFill>
        <p:spPr>
          <a:xfrm flipH="false" flipV="false" rot="0">
            <a:off x="12903677" y="7072852"/>
            <a:ext cx="5207149" cy="2851937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rcRect l="0" t="20582" r="0" b="0"/>
          <a:stretch>
            <a:fillRect/>
          </a:stretch>
        </p:blipFill>
        <p:spPr>
          <a:xfrm flipH="false" flipV="false" rot="0">
            <a:off x="12839224" y="3577157"/>
            <a:ext cx="5271603" cy="3139946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rcRect l="0" t="14260" r="10142" b="11418"/>
          <a:stretch>
            <a:fillRect/>
          </a:stretch>
        </p:blipFill>
        <p:spPr>
          <a:xfrm flipH="false" flipV="false" rot="0">
            <a:off x="12903677" y="233699"/>
            <a:ext cx="5207149" cy="3230065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rcRect l="6436" t="25842" r="19147" b="16330"/>
          <a:stretch>
            <a:fillRect/>
          </a:stretch>
        </p:blipFill>
        <p:spPr>
          <a:xfrm flipH="false" flipV="false" rot="0">
            <a:off x="7121288" y="6846155"/>
            <a:ext cx="5412498" cy="3154493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rcRect l="0" t="33423" r="0" b="0"/>
          <a:stretch>
            <a:fillRect/>
          </a:stretch>
        </p:blipFill>
        <p:spPr>
          <a:xfrm flipH="false" flipV="false" rot="0">
            <a:off x="6913943" y="316218"/>
            <a:ext cx="5619843" cy="2806107"/>
          </a:xfrm>
          <a:prstGeom prst="rect">
            <a:avLst/>
          </a:prstGeom>
        </p:spPr>
      </p:pic>
      <p:sp>
        <p:nvSpPr>
          <p:cNvPr name="TextBox 10" id="10"/>
          <p:cNvSpPr txBox="true"/>
          <p:nvPr/>
        </p:nvSpPr>
        <p:spPr>
          <a:xfrm rot="0">
            <a:off x="7239430" y="5128475"/>
            <a:ext cx="5176215" cy="11788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41"/>
              </a:lnSpc>
              <a:spcBef>
                <a:spcPct val="0"/>
              </a:spcBef>
            </a:pPr>
            <a:r>
              <a:rPr lang="en-US" sz="3386">
                <a:solidFill>
                  <a:srgbClr val="96B7B5"/>
                </a:solidFill>
                <a:latin typeface="TT Phobos Inline"/>
              </a:rPr>
              <a:t>ДЕТСКА ГРАДИНА БОРАТИНО ПЛОВДИВ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913943" y="3161973"/>
            <a:ext cx="5619843" cy="19188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07"/>
              </a:lnSpc>
              <a:spcBef>
                <a:spcPct val="0"/>
              </a:spcBef>
            </a:pPr>
            <a:r>
              <a:rPr lang="en-US" sz="3648">
                <a:solidFill>
                  <a:srgbClr val="B38B6D"/>
                </a:solidFill>
                <a:latin typeface="TT Phobos Inline"/>
              </a:rPr>
              <a:t>СЪС ЗАИНТЕРЕСОВАНИ СТРАНИ</a:t>
            </a:r>
          </a:p>
        </p:txBody>
      </p:sp>
    </p:spTree>
  </p:cSld>
  <p:clrMapOvr>
    <a:masterClrMapping/>
  </p:clrMapOvr>
</p:sld>
</file>

<file path=ppt/slides/slide4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27835" r="0" b="0"/>
          <a:stretch>
            <a:fillRect/>
          </a:stretch>
        </p:blipFill>
        <p:spPr>
          <a:xfrm flipH="false" flipV="false" rot="0">
            <a:off x="277806" y="6247608"/>
            <a:ext cx="7406710" cy="4008787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26151" r="0" b="0"/>
          <a:stretch>
            <a:fillRect/>
          </a:stretch>
        </p:blipFill>
        <p:spPr>
          <a:xfrm flipH="false" flipV="false" rot="0">
            <a:off x="277806" y="346179"/>
            <a:ext cx="10287000" cy="5697607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rcRect l="5517" t="15939" r="0" b="0"/>
          <a:stretch>
            <a:fillRect/>
          </a:stretch>
        </p:blipFill>
        <p:spPr>
          <a:xfrm flipH="false" flipV="false" rot="0">
            <a:off x="10920803" y="501652"/>
            <a:ext cx="6956446" cy="4641848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rcRect l="0" t="19063" r="0" b="0"/>
          <a:stretch>
            <a:fillRect/>
          </a:stretch>
        </p:blipFill>
        <p:spPr>
          <a:xfrm flipH="false" flipV="false" rot="0">
            <a:off x="13088105" y="5344887"/>
            <a:ext cx="4789144" cy="2907114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7369397" y="8429511"/>
            <a:ext cx="10918603" cy="16952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36"/>
              </a:lnSpc>
              <a:spcBef>
                <a:spcPct val="0"/>
              </a:spcBef>
            </a:pPr>
            <a:r>
              <a:rPr lang="en-US" sz="4883">
                <a:solidFill>
                  <a:srgbClr val="96B7B5"/>
                </a:solidFill>
                <a:latin typeface="TT Phobos Inline"/>
              </a:rPr>
              <a:t>ЕКСПЕРТИ ПО ЕНЕРГИЙНА ЕФЕКТИВНОСТ ОТ НОРВЕГИЯ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949483" y="6171408"/>
            <a:ext cx="5138622" cy="20188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73"/>
              </a:lnSpc>
              <a:spcBef>
                <a:spcPct val="0"/>
              </a:spcBef>
            </a:pPr>
            <a:r>
              <a:rPr lang="en-US" sz="3838">
                <a:solidFill>
                  <a:srgbClr val="B38B6D"/>
                </a:solidFill>
                <a:latin typeface="TT Phobos Inline"/>
              </a:rPr>
              <a:t>СЪС ЗАИНТЕРЕСОВАНИ СТРАНИ</a:t>
            </a:r>
          </a:p>
        </p:txBody>
      </p:sp>
    </p:spTree>
  </p:cSld>
  <p:clrMapOvr>
    <a:masterClrMapping/>
  </p:clrMapOvr>
</p:sld>
</file>

<file path=ppt/slides/slide4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13339" r="0" b="0"/>
          <a:stretch>
            <a:fillRect/>
          </a:stretch>
        </p:blipFill>
        <p:spPr>
          <a:xfrm flipH="false" flipV="false" rot="0">
            <a:off x="292453" y="5143500"/>
            <a:ext cx="7469940" cy="4855113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8607" r="0" b="0"/>
          <a:stretch>
            <a:fillRect/>
          </a:stretch>
        </p:blipFill>
        <p:spPr>
          <a:xfrm flipH="false" flipV="false" rot="0">
            <a:off x="621729" y="107680"/>
            <a:ext cx="6780013" cy="4647305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rcRect l="8791" t="4446" r="8791" b="14452"/>
          <a:stretch>
            <a:fillRect/>
          </a:stretch>
        </p:blipFill>
        <p:spPr>
          <a:xfrm flipH="false" flipV="false" rot="0">
            <a:off x="8395111" y="107680"/>
            <a:ext cx="4759829" cy="3512888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rcRect l="0" t="20211" r="11217" b="18449"/>
          <a:stretch>
            <a:fillRect/>
          </a:stretch>
        </p:blipFill>
        <p:spPr>
          <a:xfrm flipH="false" flipV="false" rot="0">
            <a:off x="9757453" y="5143500"/>
            <a:ext cx="7941067" cy="41148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rcRect l="0" t="9293" r="8803" b="0"/>
          <a:stretch>
            <a:fillRect/>
          </a:stretch>
        </p:blipFill>
        <p:spPr>
          <a:xfrm flipH="false" flipV="false" rot="0">
            <a:off x="13477831" y="247753"/>
            <a:ext cx="4220689" cy="3153740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7725591" y="3544368"/>
            <a:ext cx="10266120" cy="13847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76"/>
              </a:lnSpc>
              <a:spcBef>
                <a:spcPct val="0"/>
              </a:spcBef>
            </a:pPr>
            <a:r>
              <a:rPr lang="en-US" sz="3983">
                <a:solidFill>
                  <a:srgbClr val="96B7B5"/>
                </a:solidFill>
                <a:latin typeface="TT Phobos Inline"/>
              </a:rPr>
              <a:t>ОТКРИТ УРОК С КМЕТА НА ОБЩИНА ВЕЛИНГРАД Д-Р КОЕВ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122560" y="9277437"/>
            <a:ext cx="10165440" cy="721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25"/>
              </a:lnSpc>
              <a:spcBef>
                <a:spcPct val="0"/>
              </a:spcBef>
            </a:pPr>
            <a:r>
              <a:rPr lang="en-US" sz="4232">
                <a:solidFill>
                  <a:srgbClr val="B38B6D"/>
                </a:solidFill>
                <a:latin typeface="TT Phobos Inline"/>
              </a:rPr>
              <a:t>СЪС ЗАИНТЕРЕСОВАНИ СТРАНИ </a:t>
            </a:r>
          </a:p>
        </p:txBody>
      </p:sp>
    </p:spTree>
  </p:cSld>
  <p:clrMapOvr>
    <a:masterClrMapping/>
  </p:clrMapOvr>
</p:sld>
</file>

<file path=ppt/slides/slide4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2835890" y="4114800"/>
            <a:ext cx="4423410" cy="51435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041362" y="3069033"/>
            <a:ext cx="8205275" cy="20744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16909"/>
              </a:lnSpc>
            </a:pPr>
            <a:r>
              <a:rPr lang="en-US" sz="12078">
                <a:solidFill>
                  <a:srgbClr val="987155"/>
                </a:solidFill>
                <a:latin typeface="TT Phobos Bold"/>
              </a:rPr>
              <a:t>ONLINE</a:t>
            </a:r>
          </a:p>
        </p:txBody>
      </p:sp>
    </p:spTree>
  </p:cSld>
  <p:clrMapOvr>
    <a:masterClrMapping/>
  </p:clrMapOvr>
</p:sld>
</file>

<file path=ppt/slides/slide4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9384527" y="485727"/>
            <a:ext cx="6585209" cy="10999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4"/>
              </a:lnSpc>
              <a:spcBef>
                <a:spcPct val="0"/>
              </a:spcBef>
            </a:pPr>
            <a:r>
              <a:rPr lang="en-US" sz="3196">
                <a:solidFill>
                  <a:srgbClr val="83C6DA"/>
                </a:solidFill>
                <a:latin typeface="TT Phobos Inline"/>
              </a:rPr>
              <a:t>САЙТА НА ОБЩИНА ВЕЛИНГРАД</a:t>
            </a:r>
          </a:p>
        </p:txBody>
      </p:sp>
    </p:spTree>
  </p:cSld>
  <p:clrMapOvr>
    <a:masterClrMapping/>
  </p:clrMapOvr>
</p:sld>
</file>

<file path=ppt/slides/slide4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892458" y="308817"/>
            <a:ext cx="11046812" cy="7198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96"/>
              </a:lnSpc>
              <a:spcBef>
                <a:spcPct val="0"/>
              </a:spcBef>
            </a:pPr>
            <a:r>
              <a:rPr lang="en-US" sz="4283">
                <a:solidFill>
                  <a:srgbClr val="8D8871"/>
                </a:solidFill>
                <a:latin typeface="TT Phobos Inline"/>
              </a:rPr>
              <a:t> STE(A)M KIDS И ОНЛАЙН МЕДИЯ 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244922" y="1427412"/>
            <a:ext cx="8043078" cy="5378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C3BDA4"/>
                </a:solidFill>
                <a:latin typeface="TT Phobos Inline"/>
              </a:rPr>
              <a:t>РЕГИОНАЛНА "МАРИЦА - ПЛОВДИВ"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401244" y="1427412"/>
            <a:ext cx="8014621" cy="514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C3BDA4"/>
                </a:solidFill>
                <a:latin typeface="TT Phobos Inline"/>
              </a:rPr>
              <a:t>НПО ПОРТАЛ НА НАЦИОНАЛНО НИВО</a:t>
            </a:r>
          </a:p>
        </p:txBody>
      </p:sp>
    </p:spTree>
  </p:cSld>
  <p:clrMapOvr>
    <a:masterClrMapping/>
  </p:clrMapOvr>
</p:sld>
</file>

<file path=ppt/slides/slide4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0188554" y="2272196"/>
            <a:ext cx="3354348" cy="1241109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0" r="0" b="0"/>
          <a:stretch>
            <a:fillRect/>
          </a:stretch>
        </p:blipFill>
        <p:spPr>
          <a:xfrm flipH="false" flipV="false" rot="0">
            <a:off x="2804302" y="7158833"/>
            <a:ext cx="3887230" cy="1438275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3620594" y="952500"/>
            <a:ext cx="11046812" cy="7198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96"/>
              </a:lnSpc>
              <a:spcBef>
                <a:spcPct val="0"/>
              </a:spcBef>
            </a:pPr>
            <a:r>
              <a:rPr lang="en-US" sz="4283">
                <a:solidFill>
                  <a:srgbClr val="B38B6D"/>
                </a:solidFill>
                <a:latin typeface="TT Phobos Inline"/>
              </a:rPr>
              <a:t> STE(A)M KIDS И ОНЛАЙН MEДИЯ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51328" y="2696795"/>
            <a:ext cx="7034298" cy="39096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8D8871"/>
                </a:solidFill>
                <a:latin typeface="TT Phobos Inline"/>
              </a:rPr>
              <a:t>НА ФЕЙСБУК СТРАНИЦАТА НА ДЕТСКА ГРАДИНА ЕДЕЛВАЙС</a:t>
            </a:r>
          </a:p>
          <a:p>
            <a:pPr algn="ctr">
              <a:lnSpc>
                <a:spcPts val="4480"/>
              </a:lnSpc>
            </a:pP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A8A28A"/>
                </a:solidFill>
                <a:latin typeface="TT Phobos Inline"/>
              </a:rPr>
              <a:t>ДГ ЕДЕЛВАЙС ВЕЛИНГРАД</a:t>
            </a:r>
          </a:p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A8A28A"/>
                </a:solidFill>
                <a:latin typeface="TT Phobos Inline"/>
              </a:rPr>
              <a:t>HTTPS://WWW.FACEBOOK.COM/PROFILE.PHP?  ID=100052548159574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793975" y="4904055"/>
            <a:ext cx="7090693" cy="39096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8D8871"/>
                </a:solidFill>
                <a:latin typeface="TT Phobos Inline Semi-Bold"/>
              </a:rPr>
              <a:t> ФЕЙСБУК СТРАНИЦАТА НА ОБЩИНА ВЕЛИНГРАД</a:t>
            </a:r>
          </a:p>
          <a:p>
            <a:pPr algn="ctr">
              <a:lnSpc>
                <a:spcPts val="4480"/>
              </a:lnSpc>
            </a:pP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A8A28A"/>
                </a:solidFill>
                <a:latin typeface="TT Phobos Inline Semi-Bold"/>
              </a:rPr>
              <a:t>ОБЩИНА ВЕЛИНГРАД</a:t>
            </a:r>
          </a:p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A8A28A"/>
                </a:solidFill>
                <a:latin typeface="TT Phobos Inline"/>
              </a:rPr>
              <a:t>HTTPS://WWW.FACEBOOK.COM/PAGE/116398108938834/SEARCH/?Q=ЕДЕЛВАЙС</a:t>
            </a:r>
          </a:p>
        </p:txBody>
      </p:sp>
    </p:spTree>
  </p:cSld>
  <p:clrMapOvr>
    <a:masterClrMapping/>
  </p:clrMapOvr>
</p:sld>
</file>

<file path=ppt/slides/slide4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13173" t="10197" r="26601" b="23941"/>
          <a:stretch>
            <a:fillRect/>
          </a:stretch>
        </p:blipFill>
        <p:spPr>
          <a:xfrm flipH="false" flipV="false" rot="0">
            <a:off x="8085554" y="2908539"/>
            <a:ext cx="9776847" cy="6682373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0" r="0" b="0"/>
          <a:stretch>
            <a:fillRect/>
          </a:stretch>
        </p:blipFill>
        <p:spPr>
          <a:xfrm flipH="false" flipV="false" rot="0">
            <a:off x="3522986" y="4569836"/>
            <a:ext cx="2587029" cy="3359778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9917525" y="1981435"/>
            <a:ext cx="6585209" cy="6795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4"/>
              </a:lnSpc>
              <a:spcBef>
                <a:spcPct val="0"/>
              </a:spcBef>
            </a:pPr>
            <a:r>
              <a:rPr lang="en-US" sz="3996">
                <a:solidFill>
                  <a:srgbClr val="83C6DA"/>
                </a:solidFill>
                <a:latin typeface="TT Phobos Inline"/>
              </a:rPr>
              <a:t>ВЕСТНИК ВЕЛИНГРАД</a:t>
            </a:r>
            <a:r>
              <a:rPr lang="en-US" sz="3996">
                <a:solidFill>
                  <a:srgbClr val="83C6DA"/>
                </a:solidFill>
                <a:latin typeface="TT Phobos Inline"/>
              </a:rPr>
              <a:t>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83065" y="1101956"/>
            <a:ext cx="9534460" cy="18025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23"/>
              </a:lnSpc>
              <a:spcBef>
                <a:spcPct val="0"/>
              </a:spcBef>
            </a:pPr>
            <a:r>
              <a:rPr lang="en-US" sz="5159">
                <a:solidFill>
                  <a:srgbClr val="B38B6D"/>
                </a:solidFill>
                <a:latin typeface="TT Phobos Inline"/>
              </a:rPr>
              <a:t>STE(A)M KIDS НА ЛОКАЛНО НИВО</a:t>
            </a:r>
          </a:p>
        </p:txBody>
      </p:sp>
    </p:spTree>
  </p:cSld>
  <p:clrMapOvr>
    <a:masterClrMapping/>
  </p:clrMapOvr>
</p:sld>
</file>

<file path=ppt/slides/slide5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6392" t="7898" r="10272" b="0"/>
          <a:stretch>
            <a:fillRect/>
          </a:stretch>
        </p:blipFill>
        <p:spPr>
          <a:xfrm flipH="false" flipV="false" rot="5400000">
            <a:off x="8647888" y="1538926"/>
            <a:ext cx="9952467" cy="6874615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71574" y="4976478"/>
            <a:ext cx="8914358" cy="738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>
                <a:solidFill>
                  <a:srgbClr val="83C6DA"/>
                </a:solidFill>
                <a:latin typeface="TT Phobos Inline"/>
              </a:rPr>
              <a:t>ВЕСТНИК "УЧИТЕЛСКО ДЕЛО"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49788" y="1360342"/>
            <a:ext cx="10266120" cy="24527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56"/>
              </a:lnSpc>
            </a:pPr>
            <a:r>
              <a:rPr lang="en-US" sz="4683">
                <a:solidFill>
                  <a:srgbClr val="C3BDA4"/>
                </a:solidFill>
                <a:latin typeface="TT Phobos Inline"/>
              </a:rPr>
              <a:t>STE(A)M KIDS </a:t>
            </a:r>
          </a:p>
          <a:p>
            <a:pPr algn="ctr">
              <a:lnSpc>
                <a:spcPts val="6556"/>
              </a:lnSpc>
              <a:spcBef>
                <a:spcPct val="0"/>
              </a:spcBef>
            </a:pPr>
            <a:r>
              <a:rPr lang="en-US" sz="4683">
                <a:solidFill>
                  <a:srgbClr val="C3BDA4"/>
                </a:solidFill>
                <a:latin typeface="TT Phobos Inline"/>
              </a:rPr>
              <a:t>В ПРОФЕСИОНАЛНИ МЕДИИ НА НАЦИОНАЛНО НИВО</a:t>
            </a:r>
          </a:p>
        </p:txBody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rcRect l="0" t="0" r="0" b="0"/>
          <a:stretch>
            <a:fillRect/>
          </a:stretch>
        </p:blipFill>
        <p:spPr>
          <a:xfrm flipH="false" flipV="false" rot="0">
            <a:off x="3722882" y="6751027"/>
            <a:ext cx="2611742" cy="2507273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5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2699509" y="576523"/>
            <a:ext cx="13284636" cy="3746359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3047142" y="5067300"/>
            <a:ext cx="12589371" cy="2941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CFA586"/>
                </a:solidFill>
                <a:latin typeface="TT Phobos Inline"/>
              </a:rPr>
              <a:t>HTTP://STEAMKIDSPROJECT.EU</a:t>
            </a:r>
          </a:p>
          <a:p>
            <a:pPr algn="ctr">
              <a:lnSpc>
                <a:spcPts val="5880"/>
              </a:lnSpc>
              <a:spcBef>
                <a:spcPct val="0"/>
              </a:spcBef>
            </a:pPr>
          </a:p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CFA586"/>
                </a:solidFill>
                <a:latin typeface="TT Phobos Inline"/>
              </a:rPr>
              <a:t>HTTPS://DG-EDELVAIS-VD.COM</a:t>
            </a:r>
          </a:p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CFA586"/>
                </a:solidFill>
                <a:latin typeface="TT Phobos Inline"/>
              </a:rPr>
              <a:t>/PROEKTI/MEZHDUNARODEN-PROEKT.HTML</a:t>
            </a:r>
          </a:p>
        </p:txBody>
      </p:sp>
    </p:spTree>
  </p:cSld>
  <p:clrMapOvr>
    <a:masterClrMapping/>
  </p:clrMapOvr>
</p:sld>
</file>

<file path=ppt/slides/slide5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0" y="0"/>
            <a:ext cx="5204029" cy="3425197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403999" y="6722959"/>
            <a:ext cx="914303" cy="3011179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5544989" y="1636399"/>
            <a:ext cx="12743011" cy="76184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0374" indent="-470187" lvl="1">
              <a:lnSpc>
                <a:spcPts val="6097"/>
              </a:lnSpc>
              <a:buFont typeface="Arial"/>
              <a:buChar char="•"/>
            </a:pPr>
            <a:r>
              <a:rPr lang="en-US" sz="4355">
                <a:solidFill>
                  <a:srgbClr val="B38B6D"/>
                </a:solidFill>
                <a:latin typeface="TT Norms"/>
              </a:rPr>
              <a:t>Нов иновативен образователен подход в детската градина;</a:t>
            </a:r>
          </a:p>
          <a:p>
            <a:pPr algn="ctr" marL="940374" indent="-470187" lvl="1">
              <a:lnSpc>
                <a:spcPts val="6097"/>
              </a:lnSpc>
              <a:buFont typeface="Arial"/>
              <a:buChar char="•"/>
            </a:pPr>
            <a:r>
              <a:rPr lang="en-US" sz="4355">
                <a:solidFill>
                  <a:srgbClr val="B38B6D"/>
                </a:solidFill>
                <a:latin typeface="TT Norms"/>
              </a:rPr>
              <a:t>Внедряване на STE(A)M класна стая като образователна среда, както и атрактивна и ефективна учебна методология в процеса на предучилищно обучение;</a:t>
            </a:r>
          </a:p>
          <a:p>
            <a:pPr algn="ctr" marL="940374" indent="-470187" lvl="1">
              <a:lnSpc>
                <a:spcPts val="6097"/>
              </a:lnSpc>
              <a:buFont typeface="Arial"/>
              <a:buChar char="•"/>
            </a:pPr>
            <a:r>
              <a:rPr lang="en-US" sz="4355">
                <a:solidFill>
                  <a:srgbClr val="B38B6D"/>
                </a:solidFill>
                <a:latin typeface="TT Norms"/>
              </a:rPr>
              <a:t>Създадена учителска мрежа чрез използване на eTwinning;</a:t>
            </a:r>
          </a:p>
          <a:p>
            <a:pPr algn="ctr" marL="940374" indent="-470187" lvl="1">
              <a:lnSpc>
                <a:spcPts val="6097"/>
              </a:lnSpc>
              <a:buFont typeface="Arial"/>
              <a:buChar char="•"/>
            </a:pPr>
            <a:r>
              <a:rPr lang="en-US" sz="4355">
                <a:solidFill>
                  <a:srgbClr val="B38B6D"/>
                </a:solidFill>
                <a:latin typeface="TT Norms"/>
              </a:rPr>
              <a:t>Създаден стратегически план за действие за транснационално сътрудничество</a:t>
            </a:r>
          </a:p>
        </p:txBody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6"/>
          <a:srcRect l="0" t="0" r="0" b="0"/>
          <a:stretch>
            <a:fillRect/>
          </a:stretch>
        </p:blipFill>
        <p:spPr>
          <a:xfrm flipH="false" flipV="false" rot="0">
            <a:off x="2996237" y="5652832"/>
            <a:ext cx="2207793" cy="3096135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7"/>
          <a:srcRect l="0" t="16013" r="0" b="72347"/>
          <a:stretch>
            <a:fillRect/>
          </a:stretch>
        </p:blipFill>
        <p:spPr>
          <a:xfrm flipH="false" flipV="false" rot="0">
            <a:off x="-1100189" y="9734138"/>
            <a:ext cx="19388189" cy="552862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2143733" y="2401052"/>
            <a:ext cx="3060297" cy="3218285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3392942" y="611782"/>
            <a:ext cx="16516547" cy="1098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84"/>
              </a:lnSpc>
            </a:pPr>
            <a:r>
              <a:rPr lang="en-US" sz="9275">
                <a:solidFill>
                  <a:srgbClr val="B38B6D"/>
                </a:solidFill>
                <a:latin typeface="TT Phobos Inline"/>
              </a:rPr>
              <a:t>ЗАКЛЮЧЕНИЕ</a:t>
            </a:r>
          </a:p>
        </p:txBody>
      </p:sp>
    </p:spTree>
  </p:cSld>
  <p:clrMapOvr>
    <a:masterClrMapping/>
  </p:clrMapOvr>
</p:sld>
</file>

<file path=ppt/slides/slide5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1016" t="14227" r="0" b="6098"/>
          <a:stretch>
            <a:fillRect/>
          </a:stretch>
        </p:blipFill>
        <p:spPr>
          <a:xfrm flipH="false" flipV="false" rot="0">
            <a:off x="1326588" y="331465"/>
            <a:ext cx="15942237" cy="9624070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6222080" y="6805682"/>
            <a:ext cx="4931721" cy="120334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0" t="0" r="0" b="0"/>
          <a:stretch>
            <a:fillRect/>
          </a:stretch>
        </p:blipFill>
        <p:spPr>
          <a:xfrm flipH="false" flipV="false" rot="0">
            <a:off x="7874077" y="8060077"/>
            <a:ext cx="1627725" cy="1731623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rcRect l="0" t="10922" r="0" b="34501"/>
          <a:stretch>
            <a:fillRect/>
          </a:stretch>
        </p:blipFill>
        <p:spPr>
          <a:xfrm flipH="false" flipV="false" rot="0">
            <a:off x="6689627" y="1237726"/>
            <a:ext cx="3996626" cy="3879583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3957215" y="5422109"/>
            <a:ext cx="9461450" cy="9696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80"/>
              </a:lnSpc>
              <a:spcBef>
                <a:spcPct val="0"/>
              </a:spcBef>
            </a:pPr>
            <a:r>
              <a:rPr lang="en-US" sz="5700">
                <a:solidFill>
                  <a:srgbClr val="000000"/>
                </a:solidFill>
                <a:latin typeface="TT Phobos Inline"/>
              </a:rPr>
              <a:t>CDG_EDELVAIS@ABV.BG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DAFGFbkK5Es</dc:identifier>
  <dcterms:modified xsi:type="dcterms:W3CDTF">2011-08-01T06:04:30Z</dcterms:modified>
  <cp:revision>1</cp:revision>
  <dc:title>(BGN)dissemination event in BG - STEAM kids</dc:title>
</cp:coreProperties>
</file>